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33" r:id="rId1"/>
  </p:sldMasterIdLst>
  <p:notesMasterIdLst>
    <p:notesMasterId r:id="rId16"/>
  </p:notesMasterIdLst>
  <p:handoutMasterIdLst>
    <p:handoutMasterId r:id="rId17"/>
  </p:handoutMasterIdLst>
  <p:sldIdLst>
    <p:sldId id="352" r:id="rId2"/>
    <p:sldId id="2907" r:id="rId3"/>
    <p:sldId id="2903" r:id="rId4"/>
    <p:sldId id="2915" r:id="rId5"/>
    <p:sldId id="2901" r:id="rId6"/>
    <p:sldId id="2895" r:id="rId7"/>
    <p:sldId id="2896" r:id="rId8"/>
    <p:sldId id="2898" r:id="rId9"/>
    <p:sldId id="2894" r:id="rId10"/>
    <p:sldId id="2899" r:id="rId11"/>
    <p:sldId id="2900" r:id="rId12"/>
    <p:sldId id="2902" r:id="rId13"/>
    <p:sldId id="2908" r:id="rId14"/>
    <p:sldId id="322" r:id="rId15"/>
  </p:sldIdLst>
  <p:sldSz cx="10693400" cy="7561263"/>
  <p:notesSz cx="6796088" cy="9926638"/>
  <p:embeddedFontLst>
    <p:embeddedFont>
      <p:font typeface="Bradley Hand ITC" panose="03070402050302030203" pitchFamily="66" charset="0"/>
      <p:regular r:id="rId18"/>
    </p:embeddedFont>
    <p:embeddedFont>
      <p:font typeface="Calibri" panose="020F0502020204030204" pitchFamily="34" charset="0"/>
      <p:regular r:id="rId19"/>
      <p:bold r:id="rId20"/>
      <p:italic r:id="rId21"/>
      <p:boldItalic r:id="rId22"/>
    </p:embeddedFont>
    <p:embeddedFont>
      <p:font typeface="Segoe UI" panose="020B0502040204020203" pitchFamily="34" charset="0"/>
      <p:regular r:id="rId23"/>
      <p:bold r:id="rId24"/>
      <p:italic r:id="rId25"/>
      <p:boldItalic r:id="rId26"/>
    </p:embeddedFont>
  </p:embeddedFontLst>
  <p:defaultTex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8">
          <p15:clr>
            <a:srgbClr val="A4A3A4"/>
          </p15:clr>
        </p15:guide>
        <p15:guide id="2" orient="horz" pos="111">
          <p15:clr>
            <a:srgbClr val="A4A3A4"/>
          </p15:clr>
        </p15:guide>
        <p15:guide id="3" orient="horz" pos="704" userDrawn="1">
          <p15:clr>
            <a:srgbClr val="A4A3A4"/>
          </p15:clr>
        </p15:guide>
        <p15:guide id="4" orient="horz" pos="931" userDrawn="1">
          <p15:clr>
            <a:srgbClr val="A4A3A4"/>
          </p15:clr>
        </p15:guide>
        <p15:guide id="5" orient="horz" pos="4421">
          <p15:clr>
            <a:srgbClr val="A4A3A4"/>
          </p15:clr>
        </p15:guide>
        <p15:guide id="6" pos="6609">
          <p15:clr>
            <a:srgbClr val="A4A3A4"/>
          </p15:clr>
        </p15:guide>
        <p15:guide id="7" pos="123" userDrawn="1">
          <p15:clr>
            <a:srgbClr val="A4A3A4"/>
          </p15:clr>
        </p15:guide>
        <p15:guide id="8" pos="418" userDrawn="1">
          <p15:clr>
            <a:srgbClr val="A4A3A4"/>
          </p15:clr>
        </p15:guide>
        <p15:guide id="9" pos="3232">
          <p15:clr>
            <a:srgbClr val="A4A3A4"/>
          </p15:clr>
        </p15:guide>
        <p15:guide id="10" pos="3503">
          <p15:clr>
            <a:srgbClr val="A4A3A4"/>
          </p15:clr>
        </p15:guide>
        <p15:guide id="11" pos="6316">
          <p15:clr>
            <a:srgbClr val="A4A3A4"/>
          </p15:clr>
        </p15:guide>
        <p15:guide id="12" orient="horz" pos="4650">
          <p15:clr>
            <a:srgbClr val="A4A3A4"/>
          </p15:clr>
        </p15:guide>
        <p15:guide id="13" orient="horz" pos="114">
          <p15:clr>
            <a:srgbClr val="A4A3A4"/>
          </p15:clr>
        </p15:guide>
        <p15:guide id="14" orient="horz" pos="702">
          <p15:clr>
            <a:srgbClr val="A4A3A4"/>
          </p15:clr>
        </p15:guide>
        <p15:guide id="15" orient="horz" pos="929">
          <p15:clr>
            <a:srgbClr val="A4A3A4"/>
          </p15:clr>
        </p15:guide>
        <p15:guide id="16" orient="horz" pos="4423">
          <p15:clr>
            <a:srgbClr val="A4A3A4"/>
          </p15:clr>
        </p15:guide>
        <p15:guide id="17" pos="6612">
          <p15:clr>
            <a:srgbClr val="A4A3A4"/>
          </p15:clr>
        </p15:guide>
        <p15:guide id="18" pos="124">
          <p15:clr>
            <a:srgbClr val="A4A3A4"/>
          </p15:clr>
        </p15:guide>
        <p15:guide id="19" pos="420">
          <p15:clr>
            <a:srgbClr val="A4A3A4"/>
          </p15:clr>
        </p15:guide>
        <p15:guide id="20" pos="3233">
          <p15:clr>
            <a:srgbClr val="A4A3A4"/>
          </p15:clr>
        </p15:guide>
        <p15:guide id="21" pos="350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BE05"/>
    <a:srgbClr val="242223"/>
    <a:srgbClr val="F9B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9BE828-4904-4165-B25D-B63951C01A1A}" v="92" dt="2020-12-01T16:56:43.8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0501" autoAdjust="0"/>
  </p:normalViewPr>
  <p:slideViewPr>
    <p:cSldViewPr snapToGrid="0">
      <p:cViewPr varScale="1">
        <p:scale>
          <a:sx n="60" d="100"/>
          <a:sy n="60" d="100"/>
        </p:scale>
        <p:origin x="1076" y="60"/>
      </p:cViewPr>
      <p:guideLst>
        <p:guide orient="horz" pos="4648"/>
        <p:guide orient="horz" pos="111"/>
        <p:guide orient="horz" pos="704"/>
        <p:guide orient="horz" pos="931"/>
        <p:guide orient="horz" pos="4421"/>
        <p:guide pos="6609"/>
        <p:guide pos="123"/>
        <p:guide pos="418"/>
        <p:guide pos="3232"/>
        <p:guide pos="3503"/>
        <p:guide pos="6316"/>
        <p:guide orient="horz" pos="4650"/>
        <p:guide orient="horz" pos="114"/>
        <p:guide orient="horz" pos="702"/>
        <p:guide orient="horz" pos="929"/>
        <p:guide orient="horz" pos="4423"/>
        <p:guide pos="6612"/>
        <p:guide pos="124"/>
        <p:guide pos="420"/>
        <p:guide pos="3233"/>
        <p:guide pos="350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1" d="100"/>
          <a:sy n="91" d="100"/>
        </p:scale>
        <p:origin x="37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52595-36A6-4BC2-8756-12E0EEA54F89}"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GB"/>
        </a:p>
      </dgm:t>
    </dgm:pt>
    <dgm:pt modelId="{CB96A40C-B593-432E-A70B-AA69C31B7855}">
      <dgm:prSet phldrT="[Text]"/>
      <dgm:spPr>
        <a:xfrm>
          <a:off x="402898" y="902"/>
          <a:ext cx="1328706" cy="664353"/>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a:lstStyle/>
        <a:p>
          <a:pPr>
            <a:buNone/>
          </a:pPr>
          <a:r>
            <a:rPr lang="en-GB" b="1">
              <a:solidFill>
                <a:srgbClr val="F8BE05"/>
              </a:solidFill>
              <a:latin typeface="Segoe UI"/>
              <a:ea typeface="+mn-ea"/>
              <a:cs typeface="+mn-cs"/>
            </a:rPr>
            <a:t>Household/</a:t>
          </a:r>
        </a:p>
        <a:p>
          <a:pPr>
            <a:buNone/>
          </a:pPr>
          <a:r>
            <a:rPr lang="en-GB" b="1">
              <a:solidFill>
                <a:srgbClr val="F8BE05"/>
              </a:solidFill>
              <a:latin typeface="Segoe UI"/>
              <a:ea typeface="+mn-ea"/>
              <a:cs typeface="+mn-cs"/>
            </a:rPr>
            <a:t>Family</a:t>
          </a:r>
        </a:p>
      </dgm:t>
    </dgm:pt>
    <dgm:pt modelId="{72591218-3764-4E19-B321-52FC9152A49F}" type="parTrans" cxnId="{3A14AA2C-2E70-4206-A392-DDA28724186F}">
      <dgm:prSet/>
      <dgm:spPr/>
      <dgm:t>
        <a:bodyPr/>
        <a:lstStyle/>
        <a:p>
          <a:endParaRPr lang="en-GB" b="1"/>
        </a:p>
      </dgm:t>
    </dgm:pt>
    <dgm:pt modelId="{6C6C1D17-6528-43FE-BFAC-525CA3BE4819}" type="sibTrans" cxnId="{3A14AA2C-2E70-4206-A392-DDA28724186F}">
      <dgm:prSet/>
      <dgm:spPr/>
      <dgm:t>
        <a:bodyPr/>
        <a:lstStyle/>
        <a:p>
          <a:endParaRPr lang="en-GB" b="1"/>
        </a:p>
      </dgm:t>
    </dgm:pt>
    <dgm:pt modelId="{C6B5D58E-79B2-4288-BDAE-2E7E79C72EC4}">
      <dgm:prSet phldrT="[Text]"/>
      <dgm:spPr>
        <a:xfrm>
          <a:off x="668639" y="831344"/>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Infection control </a:t>
          </a:r>
        </a:p>
      </dgm:t>
    </dgm:pt>
    <dgm:pt modelId="{D1A4F4BC-58E2-4834-8946-78871119BBCA}" type="parTrans" cxnId="{F02E9E5F-FE8A-4FFF-AB89-395EAA84E735}">
      <dgm:prSet/>
      <dgm:spPr>
        <a:xfrm>
          <a:off x="535768" y="665255"/>
          <a:ext cx="132870" cy="498265"/>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CDB4D54E-0D79-4E94-92F2-EB914713EAEA}" type="sibTrans" cxnId="{F02E9E5F-FE8A-4FFF-AB89-395EAA84E735}">
      <dgm:prSet/>
      <dgm:spPr/>
      <dgm:t>
        <a:bodyPr/>
        <a:lstStyle/>
        <a:p>
          <a:endParaRPr lang="en-GB" b="1"/>
        </a:p>
      </dgm:t>
    </dgm:pt>
    <dgm:pt modelId="{FDE9BA1F-A58F-407C-85F3-00EE9CD334E4}">
      <dgm:prSet phldrT="[Text]"/>
      <dgm:spPr>
        <a:xfrm>
          <a:off x="668639" y="1661785"/>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Extended family dynamics</a:t>
          </a:r>
        </a:p>
      </dgm:t>
    </dgm:pt>
    <dgm:pt modelId="{5DA1C212-9D37-44C3-AE60-17356E2BE211}" type="parTrans" cxnId="{60C52F25-BE75-4095-9CDC-0048D3FAE872}">
      <dgm:prSet/>
      <dgm:spPr>
        <a:xfrm>
          <a:off x="535768" y="665255"/>
          <a:ext cx="132870" cy="1328706"/>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FF0AF70D-E44B-4B7E-9332-1701EC8044F2}" type="sibTrans" cxnId="{60C52F25-BE75-4095-9CDC-0048D3FAE872}">
      <dgm:prSet/>
      <dgm:spPr/>
      <dgm:t>
        <a:bodyPr/>
        <a:lstStyle/>
        <a:p>
          <a:endParaRPr lang="en-GB" b="1"/>
        </a:p>
      </dgm:t>
    </dgm:pt>
    <dgm:pt modelId="{793A741D-2613-4762-96B7-27F751F7F46B}">
      <dgm:prSet phldrT="[Text]"/>
      <dgm:spPr>
        <a:xfrm>
          <a:off x="2063781" y="902"/>
          <a:ext cx="1328706" cy="664353"/>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a:lstStyle/>
        <a:p>
          <a:pPr>
            <a:buNone/>
          </a:pPr>
          <a:r>
            <a:rPr lang="en-GB" b="1" dirty="0">
              <a:solidFill>
                <a:srgbClr val="F8BE05"/>
              </a:solidFill>
              <a:latin typeface="Segoe UI"/>
              <a:ea typeface="+mn-ea"/>
              <a:cs typeface="+mn-cs"/>
            </a:rPr>
            <a:t>Occupational</a:t>
          </a:r>
        </a:p>
      </dgm:t>
    </dgm:pt>
    <dgm:pt modelId="{64F123CC-211C-483D-A272-4CA4E8C9AC94}" type="parTrans" cxnId="{5954905E-6679-4F81-9F9F-C4B2D35D334F}">
      <dgm:prSet/>
      <dgm:spPr/>
      <dgm:t>
        <a:bodyPr/>
        <a:lstStyle/>
        <a:p>
          <a:endParaRPr lang="en-GB" b="1"/>
        </a:p>
      </dgm:t>
    </dgm:pt>
    <dgm:pt modelId="{E0147F6D-7165-4523-9BFA-32AF22A5C204}" type="sibTrans" cxnId="{5954905E-6679-4F81-9F9F-C4B2D35D334F}">
      <dgm:prSet/>
      <dgm:spPr/>
      <dgm:t>
        <a:bodyPr/>
        <a:lstStyle/>
        <a:p>
          <a:endParaRPr lang="en-GB" b="1"/>
        </a:p>
      </dgm:t>
    </dgm:pt>
    <dgm:pt modelId="{37ED73E0-9E48-4BD7-9CC0-7C22102CE498}">
      <dgm:prSet phldrT="[Text]"/>
      <dgm:spPr>
        <a:xfrm>
          <a:off x="2329523" y="831344"/>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Exposure to virus </a:t>
          </a:r>
        </a:p>
      </dgm:t>
    </dgm:pt>
    <dgm:pt modelId="{4F1C079B-D716-46DA-98FB-936BF6F8DB88}" type="parTrans" cxnId="{E0F12A96-0101-417E-8F50-6874D229DCFE}">
      <dgm:prSet/>
      <dgm:spPr>
        <a:xfrm>
          <a:off x="2196652" y="665255"/>
          <a:ext cx="132870" cy="498265"/>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5CBC263E-156C-4991-B203-E8D6A24CED9E}" type="sibTrans" cxnId="{E0F12A96-0101-417E-8F50-6874D229DCFE}">
      <dgm:prSet/>
      <dgm:spPr/>
      <dgm:t>
        <a:bodyPr/>
        <a:lstStyle/>
        <a:p>
          <a:endParaRPr lang="en-GB" b="1"/>
        </a:p>
      </dgm:t>
    </dgm:pt>
    <dgm:pt modelId="{0724D83D-8763-4947-ADAD-955CED7554E2}">
      <dgm:prSet phldrT="[Text]"/>
      <dgm:spPr>
        <a:xfrm>
          <a:off x="2329523" y="1661785"/>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Equality at work</a:t>
          </a:r>
        </a:p>
      </dgm:t>
    </dgm:pt>
    <dgm:pt modelId="{8F982CF7-62CB-4A21-B2F2-4B454B1F492C}" type="parTrans" cxnId="{7CFB829A-FACC-4D2B-838B-A544A9005874}">
      <dgm:prSet/>
      <dgm:spPr>
        <a:xfrm>
          <a:off x="2196652" y="665255"/>
          <a:ext cx="132870" cy="1328706"/>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D01007FE-4FA5-413B-ADB1-C40418FA8A10}" type="sibTrans" cxnId="{7CFB829A-FACC-4D2B-838B-A544A9005874}">
      <dgm:prSet/>
      <dgm:spPr/>
      <dgm:t>
        <a:bodyPr/>
        <a:lstStyle/>
        <a:p>
          <a:endParaRPr lang="en-GB" b="1"/>
        </a:p>
      </dgm:t>
    </dgm:pt>
    <dgm:pt modelId="{D207566F-5AE9-45DD-97D8-9DEAC33AF8CF}">
      <dgm:prSet phldrT="[Text]"/>
      <dgm:spPr>
        <a:xfrm>
          <a:off x="3724665" y="902"/>
          <a:ext cx="1328706" cy="664353"/>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a:lstStyle/>
        <a:p>
          <a:pPr>
            <a:buNone/>
          </a:pPr>
          <a:r>
            <a:rPr lang="en-GB" b="1">
              <a:solidFill>
                <a:srgbClr val="F8BE05"/>
              </a:solidFill>
              <a:latin typeface="Segoe UI"/>
              <a:ea typeface="+mn-ea"/>
              <a:cs typeface="+mn-cs"/>
            </a:rPr>
            <a:t>Community</a:t>
          </a:r>
        </a:p>
      </dgm:t>
    </dgm:pt>
    <dgm:pt modelId="{B31BA358-ABFD-4F02-8C77-A03685CD353B}" type="parTrans" cxnId="{60E2C359-5463-495E-99EC-E888F0EA4DFD}">
      <dgm:prSet/>
      <dgm:spPr/>
      <dgm:t>
        <a:bodyPr/>
        <a:lstStyle/>
        <a:p>
          <a:endParaRPr lang="en-GB" b="1"/>
        </a:p>
      </dgm:t>
    </dgm:pt>
    <dgm:pt modelId="{0FA9E09B-E51A-4294-A754-D27C83CEF53B}" type="sibTrans" cxnId="{60E2C359-5463-495E-99EC-E888F0EA4DFD}">
      <dgm:prSet/>
      <dgm:spPr/>
      <dgm:t>
        <a:bodyPr/>
        <a:lstStyle/>
        <a:p>
          <a:endParaRPr lang="en-GB" b="1"/>
        </a:p>
      </dgm:t>
    </dgm:pt>
    <dgm:pt modelId="{12721E5E-A2BF-43DB-BC95-F76A2CA9D0BF}">
      <dgm:prSet phldrT="[Text]"/>
      <dgm:spPr>
        <a:xfrm>
          <a:off x="3990406" y="831344"/>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Safety and cultural connection</a:t>
          </a:r>
        </a:p>
      </dgm:t>
    </dgm:pt>
    <dgm:pt modelId="{D85019EE-9D53-4468-8B82-FD2DC2C617FE}" type="parTrans" cxnId="{6D92974A-5DA6-4D1E-B2BA-2C902F3CE21D}">
      <dgm:prSet/>
      <dgm:spPr>
        <a:xfrm>
          <a:off x="3857536" y="665255"/>
          <a:ext cx="132870" cy="498265"/>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0BE104F1-D992-4C92-8C67-3250378F8ADF}" type="sibTrans" cxnId="{6D92974A-5DA6-4D1E-B2BA-2C902F3CE21D}">
      <dgm:prSet/>
      <dgm:spPr/>
      <dgm:t>
        <a:bodyPr/>
        <a:lstStyle/>
        <a:p>
          <a:endParaRPr lang="en-GB" b="1"/>
        </a:p>
      </dgm:t>
    </dgm:pt>
    <dgm:pt modelId="{2A1E8AC1-6591-498E-86E8-5684BEE69757}">
      <dgm:prSet phldrT="[Text]"/>
      <dgm:spPr>
        <a:xfrm>
          <a:off x="3990406" y="1661785"/>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Changed cohesion</a:t>
          </a:r>
        </a:p>
      </dgm:t>
    </dgm:pt>
    <dgm:pt modelId="{267792AA-7F13-407E-8319-AEB97D840A3D}" type="parTrans" cxnId="{1FDD07F0-CDF6-4570-A1D1-154FD3A94034}">
      <dgm:prSet/>
      <dgm:spPr>
        <a:xfrm>
          <a:off x="3857536" y="665255"/>
          <a:ext cx="132870" cy="1328706"/>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DDD7ACA8-387E-490F-AEB8-9064746D3DCD}" type="sibTrans" cxnId="{1FDD07F0-CDF6-4570-A1D1-154FD3A94034}">
      <dgm:prSet/>
      <dgm:spPr/>
      <dgm:t>
        <a:bodyPr/>
        <a:lstStyle/>
        <a:p>
          <a:endParaRPr lang="en-GB" b="1"/>
        </a:p>
      </dgm:t>
    </dgm:pt>
    <dgm:pt modelId="{025434AA-31A9-4C2B-B5C5-5C234AF23B3F}">
      <dgm:prSet phldrT="[Text]"/>
      <dgm:spPr>
        <a:xfrm>
          <a:off x="5385549" y="902"/>
          <a:ext cx="1328706" cy="664353"/>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a:lstStyle/>
        <a:p>
          <a:pPr>
            <a:buNone/>
          </a:pPr>
          <a:r>
            <a:rPr lang="en-GB" b="1">
              <a:solidFill>
                <a:srgbClr val="F8BE05"/>
              </a:solidFill>
              <a:latin typeface="Segoe UI"/>
              <a:ea typeface="+mn-ea"/>
              <a:cs typeface="+mn-cs"/>
            </a:rPr>
            <a:t>Access/use of health services</a:t>
          </a:r>
        </a:p>
      </dgm:t>
    </dgm:pt>
    <dgm:pt modelId="{934EBCDE-3697-4F5C-AE1D-39754328E881}" type="parTrans" cxnId="{92339E3D-111D-403D-B1C2-FE3821AD6A86}">
      <dgm:prSet/>
      <dgm:spPr/>
      <dgm:t>
        <a:bodyPr/>
        <a:lstStyle/>
        <a:p>
          <a:endParaRPr lang="en-GB" b="1"/>
        </a:p>
      </dgm:t>
    </dgm:pt>
    <dgm:pt modelId="{B5978E66-A4F5-47CA-A072-F306BD2BB5C5}" type="sibTrans" cxnId="{92339E3D-111D-403D-B1C2-FE3821AD6A86}">
      <dgm:prSet/>
      <dgm:spPr/>
      <dgm:t>
        <a:bodyPr/>
        <a:lstStyle/>
        <a:p>
          <a:endParaRPr lang="en-GB" b="1"/>
        </a:p>
      </dgm:t>
    </dgm:pt>
    <dgm:pt modelId="{6B7FB723-543D-4793-B5DD-F71A840451B1}">
      <dgm:prSet phldrT="[Text]"/>
      <dgm:spPr>
        <a:xfrm>
          <a:off x="3990406" y="2492227"/>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Denial of symptoms</a:t>
          </a:r>
        </a:p>
      </dgm:t>
    </dgm:pt>
    <dgm:pt modelId="{01D521E2-0785-4ADC-8AEF-4E736A01A179}" type="parTrans" cxnId="{EF01168D-9446-4A10-A3A7-50CF6EF79FC7}">
      <dgm:prSet/>
      <dgm:spPr>
        <a:xfrm>
          <a:off x="3857536" y="665255"/>
          <a:ext cx="132870" cy="2159148"/>
        </a:xfrm>
        <a:custGeom>
          <a:avLst/>
          <a:gdLst/>
          <a:ahLst/>
          <a:cxnLst/>
          <a:rect l="0" t="0" r="0" b="0"/>
          <a:pathLst>
            <a:path>
              <a:moveTo>
                <a:pt x="0" y="0"/>
              </a:moveTo>
              <a:lnTo>
                <a:pt x="0" y="2159148"/>
              </a:lnTo>
              <a:lnTo>
                <a:pt x="132870" y="2159148"/>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3F4510B8-CD97-478F-927D-78259A7889FF}" type="sibTrans" cxnId="{EF01168D-9446-4A10-A3A7-50CF6EF79FC7}">
      <dgm:prSet/>
      <dgm:spPr/>
      <dgm:t>
        <a:bodyPr/>
        <a:lstStyle/>
        <a:p>
          <a:endParaRPr lang="en-GB" b="1"/>
        </a:p>
      </dgm:t>
    </dgm:pt>
    <dgm:pt modelId="{06BD1ED2-F732-464F-8A18-A2A78F671054}">
      <dgm:prSet phldrT="[Text]"/>
      <dgm:spPr>
        <a:xfrm>
          <a:off x="5651290" y="831344"/>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Personal networks</a:t>
          </a:r>
        </a:p>
      </dgm:t>
    </dgm:pt>
    <dgm:pt modelId="{99314E42-380A-442B-B175-6C79EF55C9DC}" type="parTrans" cxnId="{B555C128-DC17-4566-AC23-D70F03086137}">
      <dgm:prSet/>
      <dgm:spPr>
        <a:xfrm>
          <a:off x="5518419" y="665255"/>
          <a:ext cx="132870" cy="498265"/>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65FFAEE2-4CAB-46D8-A097-204DAA1CC00F}" type="sibTrans" cxnId="{B555C128-DC17-4566-AC23-D70F03086137}">
      <dgm:prSet/>
      <dgm:spPr/>
      <dgm:t>
        <a:bodyPr/>
        <a:lstStyle/>
        <a:p>
          <a:endParaRPr lang="en-GB" b="1"/>
        </a:p>
      </dgm:t>
    </dgm:pt>
    <dgm:pt modelId="{0291BFAA-A85B-41F5-8F2E-CAAA557EB03D}">
      <dgm:prSet phldrT="[Text]"/>
      <dgm:spPr>
        <a:xfrm>
          <a:off x="5651290" y="1661785"/>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Avoidance due to fear</a:t>
          </a:r>
        </a:p>
      </dgm:t>
    </dgm:pt>
    <dgm:pt modelId="{E9CE61F4-9020-47F3-A208-9A99472BBF16}" type="parTrans" cxnId="{67858D66-E4E2-4526-9703-682F5C214DDB}">
      <dgm:prSet/>
      <dgm:spPr>
        <a:xfrm>
          <a:off x="5518419" y="665255"/>
          <a:ext cx="132870" cy="1328706"/>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F029D9B3-FEDD-456E-B788-7B011EBC9D25}" type="sibTrans" cxnId="{67858D66-E4E2-4526-9703-682F5C214DDB}">
      <dgm:prSet/>
      <dgm:spPr/>
      <dgm:t>
        <a:bodyPr/>
        <a:lstStyle/>
        <a:p>
          <a:endParaRPr lang="en-GB" b="1"/>
        </a:p>
      </dgm:t>
    </dgm:pt>
    <dgm:pt modelId="{6658D215-7BB9-437B-B162-6D33D8197C31}">
      <dgm:prSet phldrT="[Text]"/>
      <dgm:spPr>
        <a:xfrm>
          <a:off x="5651290" y="2492227"/>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GP-NHS 111 dynamic</a:t>
          </a:r>
        </a:p>
      </dgm:t>
    </dgm:pt>
    <dgm:pt modelId="{856273DA-666F-4EC1-B718-7857398880B8}" type="parTrans" cxnId="{11EEC110-14E0-4677-81F4-363C44BDE4DA}">
      <dgm:prSet/>
      <dgm:spPr>
        <a:xfrm>
          <a:off x="5518419" y="665255"/>
          <a:ext cx="132870" cy="2159148"/>
        </a:xfrm>
        <a:custGeom>
          <a:avLst/>
          <a:gdLst/>
          <a:ahLst/>
          <a:cxnLst/>
          <a:rect l="0" t="0" r="0" b="0"/>
          <a:pathLst>
            <a:path>
              <a:moveTo>
                <a:pt x="0" y="0"/>
              </a:moveTo>
              <a:lnTo>
                <a:pt x="0" y="2159148"/>
              </a:lnTo>
              <a:lnTo>
                <a:pt x="132870" y="2159148"/>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B57959D1-E410-4463-B336-DA23314AE253}" type="sibTrans" cxnId="{11EEC110-14E0-4677-81F4-363C44BDE4DA}">
      <dgm:prSet/>
      <dgm:spPr/>
      <dgm:t>
        <a:bodyPr/>
        <a:lstStyle/>
        <a:p>
          <a:endParaRPr lang="en-GB" b="1"/>
        </a:p>
      </dgm:t>
    </dgm:pt>
    <dgm:pt modelId="{ACD1322B-657B-459E-8DD0-666B75F3A419}">
      <dgm:prSet/>
      <dgm:spPr>
        <a:xfrm>
          <a:off x="7046432" y="902"/>
          <a:ext cx="1328706" cy="664353"/>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gm:spPr>
      <dgm:t>
        <a:bodyPr/>
        <a:lstStyle/>
        <a:p>
          <a:pPr>
            <a:buNone/>
          </a:pPr>
          <a:r>
            <a:rPr lang="en-GB" b="1">
              <a:solidFill>
                <a:srgbClr val="F8BE05"/>
              </a:solidFill>
              <a:latin typeface="Segoe UI"/>
              <a:ea typeface="+mn-ea"/>
              <a:cs typeface="+mn-cs"/>
            </a:rPr>
            <a:t>Policy and guidelines</a:t>
          </a:r>
        </a:p>
      </dgm:t>
    </dgm:pt>
    <dgm:pt modelId="{504F6D1C-4A9F-41C8-95EB-7E318EDD761F}" type="parTrans" cxnId="{C5079D75-ED06-4751-8040-2D97A37E7677}">
      <dgm:prSet/>
      <dgm:spPr/>
      <dgm:t>
        <a:bodyPr/>
        <a:lstStyle/>
        <a:p>
          <a:endParaRPr lang="en-GB" b="1"/>
        </a:p>
      </dgm:t>
    </dgm:pt>
    <dgm:pt modelId="{2D18960D-3AE0-4828-BE2D-B5FC894164EB}" type="sibTrans" cxnId="{C5079D75-ED06-4751-8040-2D97A37E7677}">
      <dgm:prSet/>
      <dgm:spPr/>
      <dgm:t>
        <a:bodyPr/>
        <a:lstStyle/>
        <a:p>
          <a:endParaRPr lang="en-GB" b="1"/>
        </a:p>
      </dgm:t>
    </dgm:pt>
    <dgm:pt modelId="{706DFAA8-70F1-41B9-BD2E-807D46E78530}">
      <dgm:prSet/>
      <dgm:spPr>
        <a:xfrm>
          <a:off x="7312174" y="831344"/>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Confusing guidelines</a:t>
          </a:r>
        </a:p>
      </dgm:t>
    </dgm:pt>
    <dgm:pt modelId="{DFDA0E7F-2FF0-42AC-B753-8524C6A6BDEF}" type="parTrans" cxnId="{62BE8953-F7DE-48D1-91F4-4291D60910EF}">
      <dgm:prSet/>
      <dgm:spPr>
        <a:xfrm>
          <a:off x="7179303" y="665255"/>
          <a:ext cx="132870" cy="498265"/>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A1565D65-3D1F-4A2D-A90F-1C18B223CE57}" type="sibTrans" cxnId="{62BE8953-F7DE-48D1-91F4-4291D60910EF}">
      <dgm:prSet/>
      <dgm:spPr/>
      <dgm:t>
        <a:bodyPr/>
        <a:lstStyle/>
        <a:p>
          <a:endParaRPr lang="en-GB" b="1"/>
        </a:p>
      </dgm:t>
    </dgm:pt>
    <dgm:pt modelId="{0DA35044-6E19-4D3B-8C66-4492BAC69805}">
      <dgm:prSet/>
      <dgm:spPr>
        <a:xfrm>
          <a:off x="7312174" y="1661785"/>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Delayed lockdown</a:t>
          </a:r>
        </a:p>
      </dgm:t>
    </dgm:pt>
    <dgm:pt modelId="{35C56A99-833D-46A8-A508-9A23E58DA760}" type="parTrans" cxnId="{7EA98C99-3090-4EFC-B1AF-0413512D1AC6}">
      <dgm:prSet/>
      <dgm:spPr>
        <a:xfrm>
          <a:off x="7179303" y="665255"/>
          <a:ext cx="132870" cy="1328706"/>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15692207-2E7E-45EF-AB29-37F7EFE256BE}" type="sibTrans" cxnId="{7EA98C99-3090-4EFC-B1AF-0413512D1AC6}">
      <dgm:prSet/>
      <dgm:spPr/>
      <dgm:t>
        <a:bodyPr/>
        <a:lstStyle/>
        <a:p>
          <a:endParaRPr lang="en-GB" b="1"/>
        </a:p>
      </dgm:t>
    </dgm:pt>
    <dgm:pt modelId="{1263938F-4652-4E45-BBA1-B40E666481B2}">
      <dgm:prSet/>
      <dgm:spPr>
        <a:xfrm>
          <a:off x="668639" y="2492227"/>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Expectation of poor health</a:t>
          </a:r>
        </a:p>
      </dgm:t>
    </dgm:pt>
    <dgm:pt modelId="{0D009296-C71A-45E1-9C30-909E0CC6545E}" type="parTrans" cxnId="{1E7FBB88-2F76-4F76-A4FA-92CFB0552680}">
      <dgm:prSet/>
      <dgm:spPr>
        <a:xfrm>
          <a:off x="535768" y="665255"/>
          <a:ext cx="132870" cy="2159148"/>
        </a:xfrm>
        <a:custGeom>
          <a:avLst/>
          <a:gdLst/>
          <a:ahLst/>
          <a:cxnLst/>
          <a:rect l="0" t="0" r="0" b="0"/>
          <a:pathLst>
            <a:path>
              <a:moveTo>
                <a:pt x="0" y="0"/>
              </a:moveTo>
              <a:lnTo>
                <a:pt x="0" y="2159148"/>
              </a:lnTo>
              <a:lnTo>
                <a:pt x="132870" y="2159148"/>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834C1D3D-5162-4E25-9854-782C13FB7176}" type="sibTrans" cxnId="{1E7FBB88-2F76-4F76-A4FA-92CFB0552680}">
      <dgm:prSet/>
      <dgm:spPr/>
      <dgm:t>
        <a:bodyPr/>
        <a:lstStyle/>
        <a:p>
          <a:endParaRPr lang="en-GB" b="1"/>
        </a:p>
      </dgm:t>
    </dgm:pt>
    <dgm:pt modelId="{C12D36D9-5B14-4542-8D4C-7D7255AF337F}">
      <dgm:prSet/>
      <dgm:spPr>
        <a:xfrm>
          <a:off x="3990406" y="3322669"/>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Collective trauma</a:t>
          </a:r>
        </a:p>
      </dgm:t>
    </dgm:pt>
    <dgm:pt modelId="{EFAE2935-0E2B-479B-9DF0-60F168A20889}" type="parTrans" cxnId="{60FB7030-BC30-47AB-ABFA-DB227A5D822C}">
      <dgm:prSet/>
      <dgm:spPr>
        <a:xfrm>
          <a:off x="3857536" y="665255"/>
          <a:ext cx="132870" cy="2989590"/>
        </a:xfrm>
        <a:custGeom>
          <a:avLst/>
          <a:gdLst/>
          <a:ahLst/>
          <a:cxnLst/>
          <a:rect l="0" t="0" r="0" b="0"/>
          <a:pathLst>
            <a:path>
              <a:moveTo>
                <a:pt x="0" y="0"/>
              </a:moveTo>
              <a:lnTo>
                <a:pt x="0" y="2989590"/>
              </a:lnTo>
              <a:lnTo>
                <a:pt x="132870" y="2989590"/>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9AA35D75-286E-4824-81B5-F53F78454AB9}" type="sibTrans" cxnId="{60FB7030-BC30-47AB-ABFA-DB227A5D822C}">
      <dgm:prSet/>
      <dgm:spPr/>
      <dgm:t>
        <a:bodyPr/>
        <a:lstStyle/>
        <a:p>
          <a:endParaRPr lang="en-GB" b="1"/>
        </a:p>
      </dgm:t>
    </dgm:pt>
    <dgm:pt modelId="{126C0416-37F3-436B-9213-92C99CAB697C}">
      <dgm:prSet/>
      <dgm:spPr>
        <a:xfrm>
          <a:off x="3990406" y="4153111"/>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Systemic racism</a:t>
          </a:r>
        </a:p>
      </dgm:t>
    </dgm:pt>
    <dgm:pt modelId="{01B90F0D-29FC-4973-BD63-BEDE9BDAAC01}" type="parTrans" cxnId="{3E1E8046-E4F1-407E-8589-B83BB6030153}">
      <dgm:prSet/>
      <dgm:spPr>
        <a:xfrm>
          <a:off x="3857536" y="665255"/>
          <a:ext cx="132870" cy="3820032"/>
        </a:xfrm>
        <a:custGeom>
          <a:avLst/>
          <a:gdLst/>
          <a:ahLst/>
          <a:cxnLst/>
          <a:rect l="0" t="0" r="0" b="0"/>
          <a:pathLst>
            <a:path>
              <a:moveTo>
                <a:pt x="0" y="0"/>
              </a:moveTo>
              <a:lnTo>
                <a:pt x="0" y="3820032"/>
              </a:lnTo>
              <a:lnTo>
                <a:pt x="132870" y="3820032"/>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20E54E6B-7306-4389-AC3F-5B71625ABA97}" type="sibTrans" cxnId="{3E1E8046-E4F1-407E-8589-B83BB6030153}">
      <dgm:prSet/>
      <dgm:spPr/>
      <dgm:t>
        <a:bodyPr/>
        <a:lstStyle/>
        <a:p>
          <a:endParaRPr lang="en-GB" b="1"/>
        </a:p>
      </dgm:t>
    </dgm:pt>
    <dgm:pt modelId="{8A364B52-13F8-4E66-9D1B-8CE365E48544}">
      <dgm:prSet/>
      <dgm:spPr>
        <a:xfrm>
          <a:off x="5651290" y="4153111"/>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Post-COVID health</a:t>
          </a:r>
        </a:p>
      </dgm:t>
    </dgm:pt>
    <dgm:pt modelId="{46C79E62-A9B1-4AB0-AF38-A6FEED8C59C1}" type="parTrans" cxnId="{FD67FE46-B710-4662-9BE6-D6A4BDD9EC52}">
      <dgm:prSet/>
      <dgm:spPr>
        <a:xfrm>
          <a:off x="5518419" y="665255"/>
          <a:ext cx="132870" cy="3820032"/>
        </a:xfrm>
        <a:custGeom>
          <a:avLst/>
          <a:gdLst/>
          <a:ahLst/>
          <a:cxnLst/>
          <a:rect l="0" t="0" r="0" b="0"/>
          <a:pathLst>
            <a:path>
              <a:moveTo>
                <a:pt x="0" y="0"/>
              </a:moveTo>
              <a:lnTo>
                <a:pt x="0" y="3820032"/>
              </a:lnTo>
              <a:lnTo>
                <a:pt x="132870" y="3820032"/>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58750F8C-3362-4865-9EB7-7CAE32A5C527}" type="sibTrans" cxnId="{FD67FE46-B710-4662-9BE6-D6A4BDD9EC52}">
      <dgm:prSet/>
      <dgm:spPr/>
      <dgm:t>
        <a:bodyPr/>
        <a:lstStyle/>
        <a:p>
          <a:endParaRPr lang="en-GB" b="1"/>
        </a:p>
      </dgm:t>
    </dgm:pt>
    <dgm:pt modelId="{B6876D75-A1E6-4342-9CB3-0503164FDC0B}">
      <dgm:prSet/>
      <dgm:spPr>
        <a:xfrm>
          <a:off x="5651290" y="3322669"/>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Urgent Care</a:t>
          </a:r>
        </a:p>
      </dgm:t>
    </dgm:pt>
    <dgm:pt modelId="{348F3DAA-C0B5-493E-91F8-CB0D9534D188}" type="parTrans" cxnId="{443F0777-FED6-4D51-997C-7839E888DB97}">
      <dgm:prSet/>
      <dgm:spPr>
        <a:xfrm>
          <a:off x="5518419" y="665255"/>
          <a:ext cx="132870" cy="2989590"/>
        </a:xfrm>
        <a:custGeom>
          <a:avLst/>
          <a:gdLst/>
          <a:ahLst/>
          <a:cxnLst/>
          <a:rect l="0" t="0" r="0" b="0"/>
          <a:pathLst>
            <a:path>
              <a:moveTo>
                <a:pt x="0" y="0"/>
              </a:moveTo>
              <a:lnTo>
                <a:pt x="0" y="2989590"/>
              </a:lnTo>
              <a:lnTo>
                <a:pt x="132870" y="2989590"/>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F613A147-1EB7-4976-8E07-6E7DF7DC8D22}" type="sibTrans" cxnId="{443F0777-FED6-4D51-997C-7839E888DB97}">
      <dgm:prSet/>
      <dgm:spPr/>
      <dgm:t>
        <a:bodyPr/>
        <a:lstStyle/>
        <a:p>
          <a:endParaRPr lang="en-GB" b="1"/>
        </a:p>
      </dgm:t>
    </dgm:pt>
    <dgm:pt modelId="{9D20539C-3F8F-4915-8C41-5D13E5893FCB}">
      <dgm:prSet/>
      <dgm:spPr>
        <a:xfrm>
          <a:off x="5651290" y="4983553"/>
          <a:ext cx="1062965" cy="664353"/>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gm:spPr>
      <dgm:t>
        <a:bodyPr/>
        <a:lstStyle/>
        <a:p>
          <a:pPr>
            <a:buNone/>
          </a:pPr>
          <a:r>
            <a:rPr lang="en-GB" b="1">
              <a:solidFill>
                <a:srgbClr val="2C2825">
                  <a:hueOff val="0"/>
                  <a:satOff val="0"/>
                  <a:lumOff val="0"/>
                  <a:alphaOff val="0"/>
                </a:srgbClr>
              </a:solidFill>
              <a:latin typeface="Segoe UI"/>
              <a:ea typeface="+mn-ea"/>
              <a:cs typeface="+mn-cs"/>
            </a:rPr>
            <a:t>Bereavement</a:t>
          </a:r>
        </a:p>
      </dgm:t>
    </dgm:pt>
    <dgm:pt modelId="{E2A94738-356B-4E22-BD1A-C5A192EB67D7}" type="parTrans" cxnId="{D07A0847-854C-460C-B523-49EB2BFD17C1}">
      <dgm:prSet/>
      <dgm:spPr>
        <a:xfrm>
          <a:off x="5518419" y="665255"/>
          <a:ext cx="132870" cy="4650474"/>
        </a:xfrm>
        <a:custGeom>
          <a:avLst/>
          <a:gdLst/>
          <a:ahLst/>
          <a:cxnLst/>
          <a:rect l="0" t="0" r="0" b="0"/>
          <a:pathLst>
            <a:path>
              <a:moveTo>
                <a:pt x="0" y="0"/>
              </a:moveTo>
              <a:lnTo>
                <a:pt x="0" y="4650474"/>
              </a:lnTo>
              <a:lnTo>
                <a:pt x="132870" y="4650474"/>
              </a:lnTo>
            </a:path>
          </a:pathLst>
        </a:custGeom>
        <a:noFill/>
        <a:ln w="12700" cap="flat" cmpd="sng" algn="ctr">
          <a:solidFill>
            <a:srgbClr val="2C2825">
              <a:shade val="60000"/>
              <a:hueOff val="0"/>
              <a:satOff val="0"/>
              <a:lumOff val="0"/>
              <a:alphaOff val="0"/>
            </a:srgbClr>
          </a:solidFill>
          <a:prstDash val="solid"/>
          <a:miter lim="800000"/>
        </a:ln>
        <a:effectLst/>
      </dgm:spPr>
      <dgm:t>
        <a:bodyPr/>
        <a:lstStyle/>
        <a:p>
          <a:endParaRPr lang="en-GB" b="1"/>
        </a:p>
      </dgm:t>
    </dgm:pt>
    <dgm:pt modelId="{DD895AC0-2433-4FC4-8E50-20EBCD1A682D}" type="sibTrans" cxnId="{D07A0847-854C-460C-B523-49EB2BFD17C1}">
      <dgm:prSet/>
      <dgm:spPr/>
      <dgm:t>
        <a:bodyPr/>
        <a:lstStyle/>
        <a:p>
          <a:endParaRPr lang="en-GB" b="1"/>
        </a:p>
      </dgm:t>
    </dgm:pt>
    <dgm:pt modelId="{D652BB77-1013-46EC-847B-300BF23A2EE9}" type="pres">
      <dgm:prSet presAssocID="{5E352595-36A6-4BC2-8756-12E0EEA54F89}" presName="diagram" presStyleCnt="0">
        <dgm:presLayoutVars>
          <dgm:chPref val="1"/>
          <dgm:dir/>
          <dgm:animOne val="branch"/>
          <dgm:animLvl val="lvl"/>
          <dgm:resizeHandles/>
        </dgm:presLayoutVars>
      </dgm:prSet>
      <dgm:spPr/>
    </dgm:pt>
    <dgm:pt modelId="{34FBFD30-ABCC-4BE8-981A-8637ED911129}" type="pres">
      <dgm:prSet presAssocID="{CB96A40C-B593-432E-A70B-AA69C31B7855}" presName="root" presStyleCnt="0"/>
      <dgm:spPr/>
    </dgm:pt>
    <dgm:pt modelId="{9D661942-592D-41DE-A2DD-290731E9DB2F}" type="pres">
      <dgm:prSet presAssocID="{CB96A40C-B593-432E-A70B-AA69C31B7855}" presName="rootComposite" presStyleCnt="0"/>
      <dgm:spPr/>
    </dgm:pt>
    <dgm:pt modelId="{FD077C95-14E4-45C9-8F6F-168CD7D0E4B5}" type="pres">
      <dgm:prSet presAssocID="{CB96A40C-B593-432E-A70B-AA69C31B7855}" presName="rootText" presStyleLbl="node1" presStyleIdx="0" presStyleCnt="5"/>
      <dgm:spPr/>
    </dgm:pt>
    <dgm:pt modelId="{413B3EFB-09CA-4CD3-8D42-3D03A64AB29A}" type="pres">
      <dgm:prSet presAssocID="{CB96A40C-B593-432E-A70B-AA69C31B7855}" presName="rootConnector" presStyleLbl="node1" presStyleIdx="0" presStyleCnt="5"/>
      <dgm:spPr/>
    </dgm:pt>
    <dgm:pt modelId="{13F319EE-7AF9-4F5D-B407-8D3EDBA3D905}" type="pres">
      <dgm:prSet presAssocID="{CB96A40C-B593-432E-A70B-AA69C31B7855}" presName="childShape" presStyleCnt="0"/>
      <dgm:spPr/>
    </dgm:pt>
    <dgm:pt modelId="{16A1BB53-2FE6-4AA7-8923-B62E13B329D9}" type="pres">
      <dgm:prSet presAssocID="{D1A4F4BC-58E2-4834-8946-78871119BBCA}" presName="Name13" presStyleLbl="parChTrans1D2" presStyleIdx="0" presStyleCnt="18"/>
      <dgm:spPr/>
    </dgm:pt>
    <dgm:pt modelId="{023D0FF1-4590-459E-A904-DC3E5689F108}" type="pres">
      <dgm:prSet presAssocID="{C6B5D58E-79B2-4288-BDAE-2E7E79C72EC4}" presName="childText" presStyleLbl="bgAcc1" presStyleIdx="0" presStyleCnt="18">
        <dgm:presLayoutVars>
          <dgm:bulletEnabled val="1"/>
        </dgm:presLayoutVars>
      </dgm:prSet>
      <dgm:spPr/>
    </dgm:pt>
    <dgm:pt modelId="{A1734B4F-CC88-4BA1-82A1-AEAE108AD482}" type="pres">
      <dgm:prSet presAssocID="{5DA1C212-9D37-44C3-AE60-17356E2BE211}" presName="Name13" presStyleLbl="parChTrans1D2" presStyleIdx="1" presStyleCnt="18"/>
      <dgm:spPr/>
    </dgm:pt>
    <dgm:pt modelId="{2F011812-6449-4C1B-A12F-E027E43DA2B7}" type="pres">
      <dgm:prSet presAssocID="{FDE9BA1F-A58F-407C-85F3-00EE9CD334E4}" presName="childText" presStyleLbl="bgAcc1" presStyleIdx="1" presStyleCnt="18">
        <dgm:presLayoutVars>
          <dgm:bulletEnabled val="1"/>
        </dgm:presLayoutVars>
      </dgm:prSet>
      <dgm:spPr/>
    </dgm:pt>
    <dgm:pt modelId="{676E6B0C-47C6-49DC-B6FC-45BB943E20BA}" type="pres">
      <dgm:prSet presAssocID="{0D009296-C71A-45E1-9C30-909E0CC6545E}" presName="Name13" presStyleLbl="parChTrans1D2" presStyleIdx="2" presStyleCnt="18"/>
      <dgm:spPr/>
    </dgm:pt>
    <dgm:pt modelId="{E1D211DF-CBC5-4B12-A3BF-A954C956FA42}" type="pres">
      <dgm:prSet presAssocID="{1263938F-4652-4E45-BBA1-B40E666481B2}" presName="childText" presStyleLbl="bgAcc1" presStyleIdx="2" presStyleCnt="18">
        <dgm:presLayoutVars>
          <dgm:bulletEnabled val="1"/>
        </dgm:presLayoutVars>
      </dgm:prSet>
      <dgm:spPr/>
    </dgm:pt>
    <dgm:pt modelId="{EA33CD13-0584-4954-A785-351DD5E769DC}" type="pres">
      <dgm:prSet presAssocID="{793A741D-2613-4762-96B7-27F751F7F46B}" presName="root" presStyleCnt="0"/>
      <dgm:spPr/>
    </dgm:pt>
    <dgm:pt modelId="{2992F8E0-1F74-499E-8AE5-C89889B7FD6A}" type="pres">
      <dgm:prSet presAssocID="{793A741D-2613-4762-96B7-27F751F7F46B}" presName="rootComposite" presStyleCnt="0"/>
      <dgm:spPr/>
    </dgm:pt>
    <dgm:pt modelId="{BB428BFF-7A72-45DB-8A00-A07AB33F9F5B}" type="pres">
      <dgm:prSet presAssocID="{793A741D-2613-4762-96B7-27F751F7F46B}" presName="rootText" presStyleLbl="node1" presStyleIdx="1" presStyleCnt="5"/>
      <dgm:spPr/>
    </dgm:pt>
    <dgm:pt modelId="{78F81D1B-1B23-43ED-A58E-CF44EED57BEE}" type="pres">
      <dgm:prSet presAssocID="{793A741D-2613-4762-96B7-27F751F7F46B}" presName="rootConnector" presStyleLbl="node1" presStyleIdx="1" presStyleCnt="5"/>
      <dgm:spPr/>
    </dgm:pt>
    <dgm:pt modelId="{C8700FD3-4603-4FE5-8A4F-43E68BBA1DAB}" type="pres">
      <dgm:prSet presAssocID="{793A741D-2613-4762-96B7-27F751F7F46B}" presName="childShape" presStyleCnt="0"/>
      <dgm:spPr/>
    </dgm:pt>
    <dgm:pt modelId="{B1A10730-B62B-4164-B384-1719FFE27279}" type="pres">
      <dgm:prSet presAssocID="{4F1C079B-D716-46DA-98FB-936BF6F8DB88}" presName="Name13" presStyleLbl="parChTrans1D2" presStyleIdx="3" presStyleCnt="18"/>
      <dgm:spPr/>
    </dgm:pt>
    <dgm:pt modelId="{CF40907B-F5BB-4BCB-8D7D-62605B197E6C}" type="pres">
      <dgm:prSet presAssocID="{37ED73E0-9E48-4BD7-9CC0-7C22102CE498}" presName="childText" presStyleLbl="bgAcc1" presStyleIdx="3" presStyleCnt="18">
        <dgm:presLayoutVars>
          <dgm:bulletEnabled val="1"/>
        </dgm:presLayoutVars>
      </dgm:prSet>
      <dgm:spPr/>
    </dgm:pt>
    <dgm:pt modelId="{4D83FA08-F196-40FD-A522-035987FDCAD5}" type="pres">
      <dgm:prSet presAssocID="{8F982CF7-62CB-4A21-B2F2-4B454B1F492C}" presName="Name13" presStyleLbl="parChTrans1D2" presStyleIdx="4" presStyleCnt="18"/>
      <dgm:spPr/>
    </dgm:pt>
    <dgm:pt modelId="{8B02F5EC-1326-4AC6-9A45-33C7ECE20ABB}" type="pres">
      <dgm:prSet presAssocID="{0724D83D-8763-4947-ADAD-955CED7554E2}" presName="childText" presStyleLbl="bgAcc1" presStyleIdx="4" presStyleCnt="18">
        <dgm:presLayoutVars>
          <dgm:bulletEnabled val="1"/>
        </dgm:presLayoutVars>
      </dgm:prSet>
      <dgm:spPr/>
    </dgm:pt>
    <dgm:pt modelId="{E89A894E-C53A-4EC5-8AB8-86A8E28996D9}" type="pres">
      <dgm:prSet presAssocID="{D207566F-5AE9-45DD-97D8-9DEAC33AF8CF}" presName="root" presStyleCnt="0"/>
      <dgm:spPr/>
    </dgm:pt>
    <dgm:pt modelId="{15C1F35B-36D9-4D43-BAEA-6BB9CE60FECC}" type="pres">
      <dgm:prSet presAssocID="{D207566F-5AE9-45DD-97D8-9DEAC33AF8CF}" presName="rootComposite" presStyleCnt="0"/>
      <dgm:spPr/>
    </dgm:pt>
    <dgm:pt modelId="{715E78F3-11BB-46D6-A5FA-115F980F3979}" type="pres">
      <dgm:prSet presAssocID="{D207566F-5AE9-45DD-97D8-9DEAC33AF8CF}" presName="rootText" presStyleLbl="node1" presStyleIdx="2" presStyleCnt="5"/>
      <dgm:spPr/>
    </dgm:pt>
    <dgm:pt modelId="{F0595BD9-3BF7-4211-B291-EFD782610275}" type="pres">
      <dgm:prSet presAssocID="{D207566F-5AE9-45DD-97D8-9DEAC33AF8CF}" presName="rootConnector" presStyleLbl="node1" presStyleIdx="2" presStyleCnt="5"/>
      <dgm:spPr/>
    </dgm:pt>
    <dgm:pt modelId="{2C06B7D3-E931-418C-9295-DCC6D28C1E03}" type="pres">
      <dgm:prSet presAssocID="{D207566F-5AE9-45DD-97D8-9DEAC33AF8CF}" presName="childShape" presStyleCnt="0"/>
      <dgm:spPr/>
    </dgm:pt>
    <dgm:pt modelId="{DB311693-6F5E-481B-9F55-421CCCB07255}" type="pres">
      <dgm:prSet presAssocID="{D85019EE-9D53-4468-8B82-FD2DC2C617FE}" presName="Name13" presStyleLbl="parChTrans1D2" presStyleIdx="5" presStyleCnt="18"/>
      <dgm:spPr/>
    </dgm:pt>
    <dgm:pt modelId="{A0CE9609-DD03-4489-BC0E-0C78C4E7A277}" type="pres">
      <dgm:prSet presAssocID="{12721E5E-A2BF-43DB-BC95-F76A2CA9D0BF}" presName="childText" presStyleLbl="bgAcc1" presStyleIdx="5" presStyleCnt="18">
        <dgm:presLayoutVars>
          <dgm:bulletEnabled val="1"/>
        </dgm:presLayoutVars>
      </dgm:prSet>
      <dgm:spPr/>
    </dgm:pt>
    <dgm:pt modelId="{167A2241-4370-4CAE-AEAB-BC19E9852850}" type="pres">
      <dgm:prSet presAssocID="{267792AA-7F13-407E-8319-AEB97D840A3D}" presName="Name13" presStyleLbl="parChTrans1D2" presStyleIdx="6" presStyleCnt="18"/>
      <dgm:spPr/>
    </dgm:pt>
    <dgm:pt modelId="{3C6FCAF9-7059-4C5A-B2F7-2D2C0636A56E}" type="pres">
      <dgm:prSet presAssocID="{2A1E8AC1-6591-498E-86E8-5684BEE69757}" presName="childText" presStyleLbl="bgAcc1" presStyleIdx="6" presStyleCnt="18">
        <dgm:presLayoutVars>
          <dgm:bulletEnabled val="1"/>
        </dgm:presLayoutVars>
      </dgm:prSet>
      <dgm:spPr/>
    </dgm:pt>
    <dgm:pt modelId="{7A0F7280-3983-42BB-BB67-55E932386766}" type="pres">
      <dgm:prSet presAssocID="{01D521E2-0785-4ADC-8AEF-4E736A01A179}" presName="Name13" presStyleLbl="parChTrans1D2" presStyleIdx="7" presStyleCnt="18"/>
      <dgm:spPr/>
    </dgm:pt>
    <dgm:pt modelId="{58F7FC64-E739-45B2-B1DD-CB323E00290B}" type="pres">
      <dgm:prSet presAssocID="{6B7FB723-543D-4793-B5DD-F71A840451B1}" presName="childText" presStyleLbl="bgAcc1" presStyleIdx="7" presStyleCnt="18">
        <dgm:presLayoutVars>
          <dgm:bulletEnabled val="1"/>
        </dgm:presLayoutVars>
      </dgm:prSet>
      <dgm:spPr/>
    </dgm:pt>
    <dgm:pt modelId="{AD969B98-EF5F-4504-84D5-DAE5E5F7833A}" type="pres">
      <dgm:prSet presAssocID="{EFAE2935-0E2B-479B-9DF0-60F168A20889}" presName="Name13" presStyleLbl="parChTrans1D2" presStyleIdx="8" presStyleCnt="18"/>
      <dgm:spPr/>
    </dgm:pt>
    <dgm:pt modelId="{69BFD225-82F1-407B-9F8A-25026DC3455A}" type="pres">
      <dgm:prSet presAssocID="{C12D36D9-5B14-4542-8D4C-7D7255AF337F}" presName="childText" presStyleLbl="bgAcc1" presStyleIdx="8" presStyleCnt="18">
        <dgm:presLayoutVars>
          <dgm:bulletEnabled val="1"/>
        </dgm:presLayoutVars>
      </dgm:prSet>
      <dgm:spPr/>
    </dgm:pt>
    <dgm:pt modelId="{180A3A34-A000-45BF-ACCC-64B8CE86A9C1}" type="pres">
      <dgm:prSet presAssocID="{01B90F0D-29FC-4973-BD63-BEDE9BDAAC01}" presName="Name13" presStyleLbl="parChTrans1D2" presStyleIdx="9" presStyleCnt="18"/>
      <dgm:spPr/>
    </dgm:pt>
    <dgm:pt modelId="{EEFBBB48-C1E0-40D4-B658-83CBFEDD07F0}" type="pres">
      <dgm:prSet presAssocID="{126C0416-37F3-436B-9213-92C99CAB697C}" presName="childText" presStyleLbl="bgAcc1" presStyleIdx="9" presStyleCnt="18">
        <dgm:presLayoutVars>
          <dgm:bulletEnabled val="1"/>
        </dgm:presLayoutVars>
      </dgm:prSet>
      <dgm:spPr/>
    </dgm:pt>
    <dgm:pt modelId="{AEA7C83F-1465-49D8-94E2-F147AAFCCE45}" type="pres">
      <dgm:prSet presAssocID="{025434AA-31A9-4C2B-B5C5-5C234AF23B3F}" presName="root" presStyleCnt="0"/>
      <dgm:spPr/>
    </dgm:pt>
    <dgm:pt modelId="{CB0871A6-0983-431A-AFCC-4C6FC9B05BD0}" type="pres">
      <dgm:prSet presAssocID="{025434AA-31A9-4C2B-B5C5-5C234AF23B3F}" presName="rootComposite" presStyleCnt="0"/>
      <dgm:spPr/>
    </dgm:pt>
    <dgm:pt modelId="{B4BEEF6D-E3A6-4353-A188-5C08E47B807B}" type="pres">
      <dgm:prSet presAssocID="{025434AA-31A9-4C2B-B5C5-5C234AF23B3F}" presName="rootText" presStyleLbl="node1" presStyleIdx="3" presStyleCnt="5"/>
      <dgm:spPr/>
    </dgm:pt>
    <dgm:pt modelId="{8CBD42CD-D582-4FF7-877C-5583F7F28764}" type="pres">
      <dgm:prSet presAssocID="{025434AA-31A9-4C2B-B5C5-5C234AF23B3F}" presName="rootConnector" presStyleLbl="node1" presStyleIdx="3" presStyleCnt="5"/>
      <dgm:spPr/>
    </dgm:pt>
    <dgm:pt modelId="{1D15E045-CBAF-487E-96EF-20A1D299A620}" type="pres">
      <dgm:prSet presAssocID="{025434AA-31A9-4C2B-B5C5-5C234AF23B3F}" presName="childShape" presStyleCnt="0"/>
      <dgm:spPr/>
    </dgm:pt>
    <dgm:pt modelId="{0303415F-78AC-4C1D-A199-4B8BFFA0F06B}" type="pres">
      <dgm:prSet presAssocID="{99314E42-380A-442B-B175-6C79EF55C9DC}" presName="Name13" presStyleLbl="parChTrans1D2" presStyleIdx="10" presStyleCnt="18"/>
      <dgm:spPr/>
    </dgm:pt>
    <dgm:pt modelId="{2AB023C1-9933-4CFB-8F1D-20D467BD2AC7}" type="pres">
      <dgm:prSet presAssocID="{06BD1ED2-F732-464F-8A18-A2A78F671054}" presName="childText" presStyleLbl="bgAcc1" presStyleIdx="10" presStyleCnt="18">
        <dgm:presLayoutVars>
          <dgm:bulletEnabled val="1"/>
        </dgm:presLayoutVars>
      </dgm:prSet>
      <dgm:spPr/>
    </dgm:pt>
    <dgm:pt modelId="{81CE6C5E-EA0D-4056-AE03-5A448BCB9D51}" type="pres">
      <dgm:prSet presAssocID="{E9CE61F4-9020-47F3-A208-9A99472BBF16}" presName="Name13" presStyleLbl="parChTrans1D2" presStyleIdx="11" presStyleCnt="18"/>
      <dgm:spPr/>
    </dgm:pt>
    <dgm:pt modelId="{E80DD479-1C73-4A1F-8030-39DCE60EEF19}" type="pres">
      <dgm:prSet presAssocID="{0291BFAA-A85B-41F5-8F2E-CAAA557EB03D}" presName="childText" presStyleLbl="bgAcc1" presStyleIdx="11" presStyleCnt="18">
        <dgm:presLayoutVars>
          <dgm:bulletEnabled val="1"/>
        </dgm:presLayoutVars>
      </dgm:prSet>
      <dgm:spPr/>
    </dgm:pt>
    <dgm:pt modelId="{2F268B76-1E39-4860-8E48-C2FFD1496C37}" type="pres">
      <dgm:prSet presAssocID="{856273DA-666F-4EC1-B718-7857398880B8}" presName="Name13" presStyleLbl="parChTrans1D2" presStyleIdx="12" presStyleCnt="18"/>
      <dgm:spPr/>
    </dgm:pt>
    <dgm:pt modelId="{5A9B1EAE-89C9-47AF-B84D-1AFC135183A2}" type="pres">
      <dgm:prSet presAssocID="{6658D215-7BB9-437B-B162-6D33D8197C31}" presName="childText" presStyleLbl="bgAcc1" presStyleIdx="12" presStyleCnt="18">
        <dgm:presLayoutVars>
          <dgm:bulletEnabled val="1"/>
        </dgm:presLayoutVars>
      </dgm:prSet>
      <dgm:spPr/>
    </dgm:pt>
    <dgm:pt modelId="{90F94D1C-C8B4-400D-AD8C-E69741809115}" type="pres">
      <dgm:prSet presAssocID="{348F3DAA-C0B5-493E-91F8-CB0D9534D188}" presName="Name13" presStyleLbl="parChTrans1D2" presStyleIdx="13" presStyleCnt="18"/>
      <dgm:spPr/>
    </dgm:pt>
    <dgm:pt modelId="{5A5B5CE6-A0F9-49D7-BE04-36FFA2D0FCB8}" type="pres">
      <dgm:prSet presAssocID="{B6876D75-A1E6-4342-9CB3-0503164FDC0B}" presName="childText" presStyleLbl="bgAcc1" presStyleIdx="13" presStyleCnt="18">
        <dgm:presLayoutVars>
          <dgm:bulletEnabled val="1"/>
        </dgm:presLayoutVars>
      </dgm:prSet>
      <dgm:spPr/>
    </dgm:pt>
    <dgm:pt modelId="{EF4AC642-0D60-45A7-B69B-B6C6AE520994}" type="pres">
      <dgm:prSet presAssocID="{46C79E62-A9B1-4AB0-AF38-A6FEED8C59C1}" presName="Name13" presStyleLbl="parChTrans1D2" presStyleIdx="14" presStyleCnt="18"/>
      <dgm:spPr/>
    </dgm:pt>
    <dgm:pt modelId="{3544A426-6A58-4FD3-A473-6434AB0D5ABB}" type="pres">
      <dgm:prSet presAssocID="{8A364B52-13F8-4E66-9D1B-8CE365E48544}" presName="childText" presStyleLbl="bgAcc1" presStyleIdx="14" presStyleCnt="18">
        <dgm:presLayoutVars>
          <dgm:bulletEnabled val="1"/>
        </dgm:presLayoutVars>
      </dgm:prSet>
      <dgm:spPr/>
    </dgm:pt>
    <dgm:pt modelId="{7464AB0C-E40B-4243-A7FF-A146577941A6}" type="pres">
      <dgm:prSet presAssocID="{E2A94738-356B-4E22-BD1A-C5A192EB67D7}" presName="Name13" presStyleLbl="parChTrans1D2" presStyleIdx="15" presStyleCnt="18"/>
      <dgm:spPr/>
    </dgm:pt>
    <dgm:pt modelId="{7DA3DA86-D3FB-492A-B4E1-9AD414DD0A69}" type="pres">
      <dgm:prSet presAssocID="{9D20539C-3F8F-4915-8C41-5D13E5893FCB}" presName="childText" presStyleLbl="bgAcc1" presStyleIdx="15" presStyleCnt="18">
        <dgm:presLayoutVars>
          <dgm:bulletEnabled val="1"/>
        </dgm:presLayoutVars>
      </dgm:prSet>
      <dgm:spPr/>
    </dgm:pt>
    <dgm:pt modelId="{3B234ED9-9089-4F6D-A3C5-5D08666D0BEE}" type="pres">
      <dgm:prSet presAssocID="{ACD1322B-657B-459E-8DD0-666B75F3A419}" presName="root" presStyleCnt="0"/>
      <dgm:spPr/>
    </dgm:pt>
    <dgm:pt modelId="{0177AD36-3BD0-41DA-B12B-BB1630CCF163}" type="pres">
      <dgm:prSet presAssocID="{ACD1322B-657B-459E-8DD0-666B75F3A419}" presName="rootComposite" presStyleCnt="0"/>
      <dgm:spPr/>
    </dgm:pt>
    <dgm:pt modelId="{0687353B-74A5-4D88-867F-A259B38FE39E}" type="pres">
      <dgm:prSet presAssocID="{ACD1322B-657B-459E-8DD0-666B75F3A419}" presName="rootText" presStyleLbl="node1" presStyleIdx="4" presStyleCnt="5"/>
      <dgm:spPr/>
    </dgm:pt>
    <dgm:pt modelId="{D1AF58BE-96EB-4460-8378-C46ED28550E6}" type="pres">
      <dgm:prSet presAssocID="{ACD1322B-657B-459E-8DD0-666B75F3A419}" presName="rootConnector" presStyleLbl="node1" presStyleIdx="4" presStyleCnt="5"/>
      <dgm:spPr/>
    </dgm:pt>
    <dgm:pt modelId="{B8DC2006-C32F-485C-8DBB-666D0B86A609}" type="pres">
      <dgm:prSet presAssocID="{ACD1322B-657B-459E-8DD0-666B75F3A419}" presName="childShape" presStyleCnt="0"/>
      <dgm:spPr/>
    </dgm:pt>
    <dgm:pt modelId="{DAFF885E-1867-40D9-9B82-9D9370C216BE}" type="pres">
      <dgm:prSet presAssocID="{DFDA0E7F-2FF0-42AC-B753-8524C6A6BDEF}" presName="Name13" presStyleLbl="parChTrans1D2" presStyleIdx="16" presStyleCnt="18"/>
      <dgm:spPr/>
    </dgm:pt>
    <dgm:pt modelId="{5685331D-FF0A-4629-97A0-33CFF44D5F97}" type="pres">
      <dgm:prSet presAssocID="{706DFAA8-70F1-41B9-BD2E-807D46E78530}" presName="childText" presStyleLbl="bgAcc1" presStyleIdx="16" presStyleCnt="18">
        <dgm:presLayoutVars>
          <dgm:bulletEnabled val="1"/>
        </dgm:presLayoutVars>
      </dgm:prSet>
      <dgm:spPr/>
    </dgm:pt>
    <dgm:pt modelId="{B6898116-8202-45AB-98F7-948A8650AAF5}" type="pres">
      <dgm:prSet presAssocID="{35C56A99-833D-46A8-A508-9A23E58DA760}" presName="Name13" presStyleLbl="parChTrans1D2" presStyleIdx="17" presStyleCnt="18"/>
      <dgm:spPr/>
    </dgm:pt>
    <dgm:pt modelId="{EA158F68-19AA-4879-9F4D-C1A487947D9B}" type="pres">
      <dgm:prSet presAssocID="{0DA35044-6E19-4D3B-8C66-4492BAC69805}" presName="childText" presStyleLbl="bgAcc1" presStyleIdx="17" presStyleCnt="18">
        <dgm:presLayoutVars>
          <dgm:bulletEnabled val="1"/>
        </dgm:presLayoutVars>
      </dgm:prSet>
      <dgm:spPr/>
    </dgm:pt>
  </dgm:ptLst>
  <dgm:cxnLst>
    <dgm:cxn modelId="{08440401-E4A0-47D0-B692-F9FE59C2CC43}" type="presOf" srcId="{D207566F-5AE9-45DD-97D8-9DEAC33AF8CF}" destId="{715E78F3-11BB-46D6-A5FA-115F980F3979}" srcOrd="0" destOrd="0" presId="urn:microsoft.com/office/officeart/2005/8/layout/hierarchy3"/>
    <dgm:cxn modelId="{3ABF1602-2582-447B-AF57-643D0013CD62}" type="presOf" srcId="{01B90F0D-29FC-4973-BD63-BEDE9BDAAC01}" destId="{180A3A34-A000-45BF-ACCC-64B8CE86A9C1}" srcOrd="0" destOrd="0" presId="urn:microsoft.com/office/officeart/2005/8/layout/hierarchy3"/>
    <dgm:cxn modelId="{20D91609-06AD-4020-A8E4-E51C2CC23D51}" type="presOf" srcId="{6B7FB723-543D-4793-B5DD-F71A840451B1}" destId="{58F7FC64-E739-45B2-B1DD-CB323E00290B}" srcOrd="0" destOrd="0" presId="urn:microsoft.com/office/officeart/2005/8/layout/hierarchy3"/>
    <dgm:cxn modelId="{F67FB409-C897-4311-A3CB-B0CEFFA967E4}" type="presOf" srcId="{126C0416-37F3-436B-9213-92C99CAB697C}" destId="{EEFBBB48-C1E0-40D4-B658-83CBFEDD07F0}" srcOrd="0" destOrd="0" presId="urn:microsoft.com/office/officeart/2005/8/layout/hierarchy3"/>
    <dgm:cxn modelId="{11EEC110-14E0-4677-81F4-363C44BDE4DA}" srcId="{025434AA-31A9-4C2B-B5C5-5C234AF23B3F}" destId="{6658D215-7BB9-437B-B162-6D33D8197C31}" srcOrd="2" destOrd="0" parTransId="{856273DA-666F-4EC1-B718-7857398880B8}" sibTransId="{B57959D1-E410-4463-B336-DA23314AE253}"/>
    <dgm:cxn modelId="{F2F34014-9D68-4BD9-A496-AB8F25B9D7A5}" type="presOf" srcId="{0D009296-C71A-45E1-9C30-909E0CC6545E}" destId="{676E6B0C-47C6-49DC-B6FC-45BB943E20BA}" srcOrd="0" destOrd="0" presId="urn:microsoft.com/office/officeart/2005/8/layout/hierarchy3"/>
    <dgm:cxn modelId="{74F6331C-49A8-450F-8C5E-A22A6377A4B3}" type="presOf" srcId="{01D521E2-0785-4ADC-8AEF-4E736A01A179}" destId="{7A0F7280-3983-42BB-BB67-55E932386766}" srcOrd="0" destOrd="0" presId="urn:microsoft.com/office/officeart/2005/8/layout/hierarchy3"/>
    <dgm:cxn modelId="{4C793C1C-9457-44D0-8A49-22CCF30D4182}" type="presOf" srcId="{CB96A40C-B593-432E-A70B-AA69C31B7855}" destId="{FD077C95-14E4-45C9-8F6F-168CD7D0E4B5}" srcOrd="0" destOrd="0" presId="urn:microsoft.com/office/officeart/2005/8/layout/hierarchy3"/>
    <dgm:cxn modelId="{60C52F25-BE75-4095-9CDC-0048D3FAE872}" srcId="{CB96A40C-B593-432E-A70B-AA69C31B7855}" destId="{FDE9BA1F-A58F-407C-85F3-00EE9CD334E4}" srcOrd="1" destOrd="0" parTransId="{5DA1C212-9D37-44C3-AE60-17356E2BE211}" sibTransId="{FF0AF70D-E44B-4B7E-9332-1701EC8044F2}"/>
    <dgm:cxn modelId="{F9765E25-DB34-44EA-A2EB-3A273CA6C38D}" type="presOf" srcId="{6658D215-7BB9-437B-B162-6D33D8197C31}" destId="{5A9B1EAE-89C9-47AF-B84D-1AFC135183A2}" srcOrd="0" destOrd="0" presId="urn:microsoft.com/office/officeart/2005/8/layout/hierarchy3"/>
    <dgm:cxn modelId="{6EE0F825-D386-469F-8E35-E09DBB6FA3DC}" type="presOf" srcId="{267792AA-7F13-407E-8319-AEB97D840A3D}" destId="{167A2241-4370-4CAE-AEAB-BC19E9852850}" srcOrd="0" destOrd="0" presId="urn:microsoft.com/office/officeart/2005/8/layout/hierarchy3"/>
    <dgm:cxn modelId="{6C7E3426-838C-4CD6-B5B5-3A8DA2EA6ABD}" type="presOf" srcId="{9D20539C-3F8F-4915-8C41-5D13E5893FCB}" destId="{7DA3DA86-D3FB-492A-B4E1-9AD414DD0A69}" srcOrd="0" destOrd="0" presId="urn:microsoft.com/office/officeart/2005/8/layout/hierarchy3"/>
    <dgm:cxn modelId="{11C27327-AF99-4B7E-970C-1422BD76F206}" type="presOf" srcId="{06BD1ED2-F732-464F-8A18-A2A78F671054}" destId="{2AB023C1-9933-4CFB-8F1D-20D467BD2AC7}" srcOrd="0" destOrd="0" presId="urn:microsoft.com/office/officeart/2005/8/layout/hierarchy3"/>
    <dgm:cxn modelId="{8A337727-F458-4566-BFE4-C9FF564D40C8}" type="presOf" srcId="{793A741D-2613-4762-96B7-27F751F7F46B}" destId="{BB428BFF-7A72-45DB-8A00-A07AB33F9F5B}" srcOrd="0" destOrd="0" presId="urn:microsoft.com/office/officeart/2005/8/layout/hierarchy3"/>
    <dgm:cxn modelId="{B555C128-DC17-4566-AC23-D70F03086137}" srcId="{025434AA-31A9-4C2B-B5C5-5C234AF23B3F}" destId="{06BD1ED2-F732-464F-8A18-A2A78F671054}" srcOrd="0" destOrd="0" parTransId="{99314E42-380A-442B-B175-6C79EF55C9DC}" sibTransId="{65FFAEE2-4CAB-46D8-A097-204DAA1CC00F}"/>
    <dgm:cxn modelId="{3A14AA2C-2E70-4206-A392-DDA28724186F}" srcId="{5E352595-36A6-4BC2-8756-12E0EEA54F89}" destId="{CB96A40C-B593-432E-A70B-AA69C31B7855}" srcOrd="0" destOrd="0" parTransId="{72591218-3764-4E19-B321-52FC9152A49F}" sibTransId="{6C6C1D17-6528-43FE-BFAC-525CA3BE4819}"/>
    <dgm:cxn modelId="{60FB7030-BC30-47AB-ABFA-DB227A5D822C}" srcId="{D207566F-5AE9-45DD-97D8-9DEAC33AF8CF}" destId="{C12D36D9-5B14-4542-8D4C-7D7255AF337F}" srcOrd="3" destOrd="0" parTransId="{EFAE2935-0E2B-479B-9DF0-60F168A20889}" sibTransId="{9AA35D75-286E-4824-81B5-F53F78454AB9}"/>
    <dgm:cxn modelId="{3BCC8434-273F-4A6B-A39B-FA0331FBCDD0}" type="presOf" srcId="{C12D36D9-5B14-4542-8D4C-7D7255AF337F}" destId="{69BFD225-82F1-407B-9F8A-25026DC3455A}" srcOrd="0" destOrd="0" presId="urn:microsoft.com/office/officeart/2005/8/layout/hierarchy3"/>
    <dgm:cxn modelId="{CA27AF3B-1D15-4A3B-9A9D-3BF0CDD9E1BA}" type="presOf" srcId="{46C79E62-A9B1-4AB0-AF38-A6FEED8C59C1}" destId="{EF4AC642-0D60-45A7-B69B-B6C6AE520994}" srcOrd="0" destOrd="0" presId="urn:microsoft.com/office/officeart/2005/8/layout/hierarchy3"/>
    <dgm:cxn modelId="{92339E3D-111D-403D-B1C2-FE3821AD6A86}" srcId="{5E352595-36A6-4BC2-8756-12E0EEA54F89}" destId="{025434AA-31A9-4C2B-B5C5-5C234AF23B3F}" srcOrd="3" destOrd="0" parTransId="{934EBCDE-3697-4F5C-AE1D-39754328E881}" sibTransId="{B5978E66-A4F5-47CA-A072-F306BD2BB5C5}"/>
    <dgm:cxn modelId="{44999C40-DD55-4737-A5C0-0C22EC24A1D9}" type="presOf" srcId="{99314E42-380A-442B-B175-6C79EF55C9DC}" destId="{0303415F-78AC-4C1D-A199-4B8BFFA0F06B}" srcOrd="0" destOrd="0" presId="urn:microsoft.com/office/officeart/2005/8/layout/hierarchy3"/>
    <dgm:cxn modelId="{B783205E-2A6E-4A2A-9D82-28DE23934997}" type="presOf" srcId="{0DA35044-6E19-4D3B-8C66-4492BAC69805}" destId="{EA158F68-19AA-4879-9F4D-C1A487947D9B}" srcOrd="0" destOrd="0" presId="urn:microsoft.com/office/officeart/2005/8/layout/hierarchy3"/>
    <dgm:cxn modelId="{5954905E-6679-4F81-9F9F-C4B2D35D334F}" srcId="{5E352595-36A6-4BC2-8756-12E0EEA54F89}" destId="{793A741D-2613-4762-96B7-27F751F7F46B}" srcOrd="1" destOrd="0" parTransId="{64F123CC-211C-483D-A272-4CA4E8C9AC94}" sibTransId="{E0147F6D-7165-4523-9BFA-32AF22A5C204}"/>
    <dgm:cxn modelId="{A150FB5E-5B94-4F45-9D7A-8ABED1053FB7}" type="presOf" srcId="{0291BFAA-A85B-41F5-8F2E-CAAA557EB03D}" destId="{E80DD479-1C73-4A1F-8030-39DCE60EEF19}" srcOrd="0" destOrd="0" presId="urn:microsoft.com/office/officeart/2005/8/layout/hierarchy3"/>
    <dgm:cxn modelId="{F02E9E5F-FE8A-4FFF-AB89-395EAA84E735}" srcId="{CB96A40C-B593-432E-A70B-AA69C31B7855}" destId="{C6B5D58E-79B2-4288-BDAE-2E7E79C72EC4}" srcOrd="0" destOrd="0" parTransId="{D1A4F4BC-58E2-4834-8946-78871119BBCA}" sibTransId="{CDB4D54E-0D79-4E94-92F2-EB914713EAEA}"/>
    <dgm:cxn modelId="{BB07DA5F-C1BE-465E-B1E8-345338BA2E72}" type="presOf" srcId="{35C56A99-833D-46A8-A508-9A23E58DA760}" destId="{B6898116-8202-45AB-98F7-948A8650AAF5}" srcOrd="0" destOrd="0" presId="urn:microsoft.com/office/officeart/2005/8/layout/hierarchy3"/>
    <dgm:cxn modelId="{D1201263-F418-472E-AA27-73C82C6A6DFC}" type="presOf" srcId="{793A741D-2613-4762-96B7-27F751F7F46B}" destId="{78F81D1B-1B23-43ED-A58E-CF44EED57BEE}" srcOrd="1" destOrd="0" presId="urn:microsoft.com/office/officeart/2005/8/layout/hierarchy3"/>
    <dgm:cxn modelId="{B165E944-8AA7-44D8-BC08-25135CE876EB}" type="presOf" srcId="{12721E5E-A2BF-43DB-BC95-F76A2CA9D0BF}" destId="{A0CE9609-DD03-4489-BC0E-0C78C4E7A277}" srcOrd="0" destOrd="0" presId="urn:microsoft.com/office/officeart/2005/8/layout/hierarchy3"/>
    <dgm:cxn modelId="{3E1E8046-E4F1-407E-8589-B83BB6030153}" srcId="{D207566F-5AE9-45DD-97D8-9DEAC33AF8CF}" destId="{126C0416-37F3-436B-9213-92C99CAB697C}" srcOrd="4" destOrd="0" parTransId="{01B90F0D-29FC-4973-BD63-BEDE9BDAAC01}" sibTransId="{20E54E6B-7306-4389-AC3F-5B71625ABA97}"/>
    <dgm:cxn modelId="{67858D66-E4E2-4526-9703-682F5C214DDB}" srcId="{025434AA-31A9-4C2B-B5C5-5C234AF23B3F}" destId="{0291BFAA-A85B-41F5-8F2E-CAAA557EB03D}" srcOrd="1" destOrd="0" parTransId="{E9CE61F4-9020-47F3-A208-9A99472BBF16}" sibTransId="{F029D9B3-FEDD-456E-B788-7B011EBC9D25}"/>
    <dgm:cxn modelId="{79E9A866-4C77-492A-B193-D034111D7611}" type="presOf" srcId="{B6876D75-A1E6-4342-9CB3-0503164FDC0B}" destId="{5A5B5CE6-A0F9-49D7-BE04-36FFA2D0FCB8}" srcOrd="0" destOrd="0" presId="urn:microsoft.com/office/officeart/2005/8/layout/hierarchy3"/>
    <dgm:cxn modelId="{FD67FE46-B710-4662-9BE6-D6A4BDD9EC52}" srcId="{025434AA-31A9-4C2B-B5C5-5C234AF23B3F}" destId="{8A364B52-13F8-4E66-9D1B-8CE365E48544}" srcOrd="4" destOrd="0" parTransId="{46C79E62-A9B1-4AB0-AF38-A6FEED8C59C1}" sibTransId="{58750F8C-3362-4865-9EB7-7CAE32A5C527}"/>
    <dgm:cxn modelId="{D07A0847-854C-460C-B523-49EB2BFD17C1}" srcId="{025434AA-31A9-4C2B-B5C5-5C234AF23B3F}" destId="{9D20539C-3F8F-4915-8C41-5D13E5893FCB}" srcOrd="5" destOrd="0" parTransId="{E2A94738-356B-4E22-BD1A-C5A192EB67D7}" sibTransId="{DD895AC0-2433-4FC4-8E50-20EBCD1A682D}"/>
    <dgm:cxn modelId="{6D92974A-5DA6-4D1E-B2BA-2C902F3CE21D}" srcId="{D207566F-5AE9-45DD-97D8-9DEAC33AF8CF}" destId="{12721E5E-A2BF-43DB-BC95-F76A2CA9D0BF}" srcOrd="0" destOrd="0" parTransId="{D85019EE-9D53-4468-8B82-FD2DC2C617FE}" sibTransId="{0BE104F1-D992-4C92-8C67-3250378F8ADF}"/>
    <dgm:cxn modelId="{9B56F76A-BC47-4446-A62D-E3F73C199C24}" type="presOf" srcId="{0724D83D-8763-4947-ADAD-955CED7554E2}" destId="{8B02F5EC-1326-4AC6-9A45-33C7ECE20ABB}" srcOrd="0" destOrd="0" presId="urn:microsoft.com/office/officeart/2005/8/layout/hierarchy3"/>
    <dgm:cxn modelId="{416D976B-8595-4A5B-B9E1-D7EF51781A0A}" type="presOf" srcId="{5E352595-36A6-4BC2-8756-12E0EEA54F89}" destId="{D652BB77-1013-46EC-847B-300BF23A2EE9}" srcOrd="0" destOrd="0" presId="urn:microsoft.com/office/officeart/2005/8/layout/hierarchy3"/>
    <dgm:cxn modelId="{D503296D-1A80-4681-8FA8-CD0BEE70DBD1}" type="presOf" srcId="{ACD1322B-657B-459E-8DD0-666B75F3A419}" destId="{0687353B-74A5-4D88-867F-A259B38FE39E}" srcOrd="0" destOrd="0" presId="urn:microsoft.com/office/officeart/2005/8/layout/hierarchy3"/>
    <dgm:cxn modelId="{D8204E4D-E2F8-4A47-8189-FD79D816FBC3}" type="presOf" srcId="{348F3DAA-C0B5-493E-91F8-CB0D9534D188}" destId="{90F94D1C-C8B4-400D-AD8C-E69741809115}" srcOrd="0" destOrd="0" presId="urn:microsoft.com/office/officeart/2005/8/layout/hierarchy3"/>
    <dgm:cxn modelId="{A76DF351-BE4A-4DFC-BB44-B27BF874B410}" type="presOf" srcId="{706DFAA8-70F1-41B9-BD2E-807D46E78530}" destId="{5685331D-FF0A-4629-97A0-33CFF44D5F97}" srcOrd="0" destOrd="0" presId="urn:microsoft.com/office/officeart/2005/8/layout/hierarchy3"/>
    <dgm:cxn modelId="{62BE8953-F7DE-48D1-91F4-4291D60910EF}" srcId="{ACD1322B-657B-459E-8DD0-666B75F3A419}" destId="{706DFAA8-70F1-41B9-BD2E-807D46E78530}" srcOrd="0" destOrd="0" parTransId="{DFDA0E7F-2FF0-42AC-B753-8524C6A6BDEF}" sibTransId="{A1565D65-3D1F-4A2D-A90F-1C18B223CE57}"/>
    <dgm:cxn modelId="{C5079D75-ED06-4751-8040-2D97A37E7677}" srcId="{5E352595-36A6-4BC2-8756-12E0EEA54F89}" destId="{ACD1322B-657B-459E-8DD0-666B75F3A419}" srcOrd="4" destOrd="0" parTransId="{504F6D1C-4A9F-41C8-95EB-7E318EDD761F}" sibTransId="{2D18960D-3AE0-4828-BE2D-B5FC894164EB}"/>
    <dgm:cxn modelId="{443F0777-FED6-4D51-997C-7839E888DB97}" srcId="{025434AA-31A9-4C2B-B5C5-5C234AF23B3F}" destId="{B6876D75-A1E6-4342-9CB3-0503164FDC0B}" srcOrd="3" destOrd="0" parTransId="{348F3DAA-C0B5-493E-91F8-CB0D9534D188}" sibTransId="{F613A147-1EB7-4976-8E07-6E7DF7DC8D22}"/>
    <dgm:cxn modelId="{60E2C359-5463-495E-99EC-E888F0EA4DFD}" srcId="{5E352595-36A6-4BC2-8756-12E0EEA54F89}" destId="{D207566F-5AE9-45DD-97D8-9DEAC33AF8CF}" srcOrd="2" destOrd="0" parTransId="{B31BA358-ABFD-4F02-8C77-A03685CD353B}" sibTransId="{0FA9E09B-E51A-4294-A754-D27C83CEF53B}"/>
    <dgm:cxn modelId="{1E7FBB88-2F76-4F76-A4FA-92CFB0552680}" srcId="{CB96A40C-B593-432E-A70B-AA69C31B7855}" destId="{1263938F-4652-4E45-BBA1-B40E666481B2}" srcOrd="2" destOrd="0" parTransId="{0D009296-C71A-45E1-9C30-909E0CC6545E}" sibTransId="{834C1D3D-5162-4E25-9854-782C13FB7176}"/>
    <dgm:cxn modelId="{F63B488C-BD93-4FB8-8FBE-10B92C3C9AE9}" type="presOf" srcId="{EFAE2935-0E2B-479B-9DF0-60F168A20889}" destId="{AD969B98-EF5F-4504-84D5-DAE5E5F7833A}" srcOrd="0" destOrd="0" presId="urn:microsoft.com/office/officeart/2005/8/layout/hierarchy3"/>
    <dgm:cxn modelId="{CE16DB8C-0977-445C-9DB0-F2DBABF0817C}" type="presOf" srcId="{5DA1C212-9D37-44C3-AE60-17356E2BE211}" destId="{A1734B4F-CC88-4BA1-82A1-AEAE108AD482}" srcOrd="0" destOrd="0" presId="urn:microsoft.com/office/officeart/2005/8/layout/hierarchy3"/>
    <dgm:cxn modelId="{EF01168D-9446-4A10-A3A7-50CF6EF79FC7}" srcId="{D207566F-5AE9-45DD-97D8-9DEAC33AF8CF}" destId="{6B7FB723-543D-4793-B5DD-F71A840451B1}" srcOrd="2" destOrd="0" parTransId="{01D521E2-0785-4ADC-8AEF-4E736A01A179}" sibTransId="{3F4510B8-CD97-478F-927D-78259A7889FF}"/>
    <dgm:cxn modelId="{9D4AE192-63C2-405F-92E5-B249AD60C9EF}" type="presOf" srcId="{856273DA-666F-4EC1-B718-7857398880B8}" destId="{2F268B76-1E39-4860-8E48-C2FFD1496C37}" srcOrd="0" destOrd="0" presId="urn:microsoft.com/office/officeart/2005/8/layout/hierarchy3"/>
    <dgm:cxn modelId="{E2A1ED93-D996-4C90-B64E-B8D66E7257A8}" type="presOf" srcId="{DFDA0E7F-2FF0-42AC-B753-8524C6A6BDEF}" destId="{DAFF885E-1867-40D9-9B82-9D9370C216BE}" srcOrd="0" destOrd="0" presId="urn:microsoft.com/office/officeart/2005/8/layout/hierarchy3"/>
    <dgm:cxn modelId="{E0F12A96-0101-417E-8F50-6874D229DCFE}" srcId="{793A741D-2613-4762-96B7-27F751F7F46B}" destId="{37ED73E0-9E48-4BD7-9CC0-7C22102CE498}" srcOrd="0" destOrd="0" parTransId="{4F1C079B-D716-46DA-98FB-936BF6F8DB88}" sibTransId="{5CBC263E-156C-4991-B203-E8D6A24CED9E}"/>
    <dgm:cxn modelId="{7EA98C99-3090-4EFC-B1AF-0413512D1AC6}" srcId="{ACD1322B-657B-459E-8DD0-666B75F3A419}" destId="{0DA35044-6E19-4D3B-8C66-4492BAC69805}" srcOrd="1" destOrd="0" parTransId="{35C56A99-833D-46A8-A508-9A23E58DA760}" sibTransId="{15692207-2E7E-45EF-AB29-37F7EFE256BE}"/>
    <dgm:cxn modelId="{7CFB829A-FACC-4D2B-838B-A544A9005874}" srcId="{793A741D-2613-4762-96B7-27F751F7F46B}" destId="{0724D83D-8763-4947-ADAD-955CED7554E2}" srcOrd="1" destOrd="0" parTransId="{8F982CF7-62CB-4A21-B2F2-4B454B1F492C}" sibTransId="{D01007FE-4FA5-413B-ADB1-C40418FA8A10}"/>
    <dgm:cxn modelId="{39801CAC-F324-457E-AD2E-0A24E8B836CE}" type="presOf" srcId="{D85019EE-9D53-4468-8B82-FD2DC2C617FE}" destId="{DB311693-6F5E-481B-9F55-421CCCB07255}" srcOrd="0" destOrd="0" presId="urn:microsoft.com/office/officeart/2005/8/layout/hierarchy3"/>
    <dgm:cxn modelId="{485DAFAE-5B0D-4628-AFF5-42A881746A58}" type="presOf" srcId="{D1A4F4BC-58E2-4834-8946-78871119BBCA}" destId="{16A1BB53-2FE6-4AA7-8923-B62E13B329D9}" srcOrd="0" destOrd="0" presId="urn:microsoft.com/office/officeart/2005/8/layout/hierarchy3"/>
    <dgm:cxn modelId="{C09EE4B1-0B1B-4362-A0C9-9AB7E7201EF5}" type="presOf" srcId="{4F1C079B-D716-46DA-98FB-936BF6F8DB88}" destId="{B1A10730-B62B-4164-B384-1719FFE27279}" srcOrd="0" destOrd="0" presId="urn:microsoft.com/office/officeart/2005/8/layout/hierarchy3"/>
    <dgm:cxn modelId="{1C38B0B6-EA7B-4D2B-BB6F-7EF22C0B3611}" type="presOf" srcId="{E9CE61F4-9020-47F3-A208-9A99472BBF16}" destId="{81CE6C5E-EA0D-4056-AE03-5A448BCB9D51}" srcOrd="0" destOrd="0" presId="urn:microsoft.com/office/officeart/2005/8/layout/hierarchy3"/>
    <dgm:cxn modelId="{58BBEBBB-2197-48F9-8D23-B4DEF8A76BD8}" type="presOf" srcId="{2A1E8AC1-6591-498E-86E8-5684BEE69757}" destId="{3C6FCAF9-7059-4C5A-B2F7-2D2C0636A56E}" srcOrd="0" destOrd="0" presId="urn:microsoft.com/office/officeart/2005/8/layout/hierarchy3"/>
    <dgm:cxn modelId="{6FFD77C3-4862-4444-BD62-245C23CC744D}" type="presOf" srcId="{CB96A40C-B593-432E-A70B-AA69C31B7855}" destId="{413B3EFB-09CA-4CD3-8D42-3D03A64AB29A}" srcOrd="1" destOrd="0" presId="urn:microsoft.com/office/officeart/2005/8/layout/hierarchy3"/>
    <dgm:cxn modelId="{BE6B88C3-F5F3-4B34-A22C-163B55829C60}" type="presOf" srcId="{1263938F-4652-4E45-BBA1-B40E666481B2}" destId="{E1D211DF-CBC5-4B12-A3BF-A954C956FA42}" srcOrd="0" destOrd="0" presId="urn:microsoft.com/office/officeart/2005/8/layout/hierarchy3"/>
    <dgm:cxn modelId="{1A5162CB-5C49-4CFE-8FCB-0EC807EA7772}" type="presOf" srcId="{E2A94738-356B-4E22-BD1A-C5A192EB67D7}" destId="{7464AB0C-E40B-4243-A7FF-A146577941A6}" srcOrd="0" destOrd="0" presId="urn:microsoft.com/office/officeart/2005/8/layout/hierarchy3"/>
    <dgm:cxn modelId="{A73ACFCB-6327-4123-8CC2-E51B9E4F50F6}" type="presOf" srcId="{37ED73E0-9E48-4BD7-9CC0-7C22102CE498}" destId="{CF40907B-F5BB-4BCB-8D7D-62605B197E6C}" srcOrd="0" destOrd="0" presId="urn:microsoft.com/office/officeart/2005/8/layout/hierarchy3"/>
    <dgm:cxn modelId="{53F830D3-B9A3-4852-818A-E8406445095B}" type="presOf" srcId="{C6B5D58E-79B2-4288-BDAE-2E7E79C72EC4}" destId="{023D0FF1-4590-459E-A904-DC3E5689F108}" srcOrd="0" destOrd="0" presId="urn:microsoft.com/office/officeart/2005/8/layout/hierarchy3"/>
    <dgm:cxn modelId="{8CD1B1DF-9C81-414F-90B6-1FD4C5A32428}" type="presOf" srcId="{FDE9BA1F-A58F-407C-85F3-00EE9CD334E4}" destId="{2F011812-6449-4C1B-A12F-E027E43DA2B7}" srcOrd="0" destOrd="0" presId="urn:microsoft.com/office/officeart/2005/8/layout/hierarchy3"/>
    <dgm:cxn modelId="{2A3F5CE6-6915-4C45-9E23-EE9026D4C6F6}" type="presOf" srcId="{D207566F-5AE9-45DD-97D8-9DEAC33AF8CF}" destId="{F0595BD9-3BF7-4211-B291-EFD782610275}" srcOrd="1" destOrd="0" presId="urn:microsoft.com/office/officeart/2005/8/layout/hierarchy3"/>
    <dgm:cxn modelId="{35ADF9E6-BF65-478A-9DFF-AD8F0BDB01A1}" type="presOf" srcId="{8F982CF7-62CB-4A21-B2F2-4B454B1F492C}" destId="{4D83FA08-F196-40FD-A522-035987FDCAD5}" srcOrd="0" destOrd="0" presId="urn:microsoft.com/office/officeart/2005/8/layout/hierarchy3"/>
    <dgm:cxn modelId="{446740EF-CD7E-4452-BC44-6F8AA24305F4}" type="presOf" srcId="{8A364B52-13F8-4E66-9D1B-8CE365E48544}" destId="{3544A426-6A58-4FD3-A473-6434AB0D5ABB}" srcOrd="0" destOrd="0" presId="urn:microsoft.com/office/officeart/2005/8/layout/hierarchy3"/>
    <dgm:cxn modelId="{3F19CDEF-140C-4077-9A4D-F83820366E3D}" type="presOf" srcId="{025434AA-31A9-4C2B-B5C5-5C234AF23B3F}" destId="{8CBD42CD-D582-4FF7-877C-5583F7F28764}" srcOrd="1" destOrd="0" presId="urn:microsoft.com/office/officeart/2005/8/layout/hierarchy3"/>
    <dgm:cxn modelId="{1FDD07F0-CDF6-4570-A1D1-154FD3A94034}" srcId="{D207566F-5AE9-45DD-97D8-9DEAC33AF8CF}" destId="{2A1E8AC1-6591-498E-86E8-5684BEE69757}" srcOrd="1" destOrd="0" parTransId="{267792AA-7F13-407E-8319-AEB97D840A3D}" sibTransId="{DDD7ACA8-387E-490F-AEB8-9064746D3DCD}"/>
    <dgm:cxn modelId="{7F0600F4-C311-41C2-8C66-80E122D46D2E}" type="presOf" srcId="{025434AA-31A9-4C2B-B5C5-5C234AF23B3F}" destId="{B4BEEF6D-E3A6-4353-A188-5C08E47B807B}" srcOrd="0" destOrd="0" presId="urn:microsoft.com/office/officeart/2005/8/layout/hierarchy3"/>
    <dgm:cxn modelId="{EBD934F5-72FD-4B78-8812-E4758B12087B}" type="presOf" srcId="{ACD1322B-657B-459E-8DD0-666B75F3A419}" destId="{D1AF58BE-96EB-4460-8378-C46ED28550E6}" srcOrd="1" destOrd="0" presId="urn:microsoft.com/office/officeart/2005/8/layout/hierarchy3"/>
    <dgm:cxn modelId="{8EEFEFF9-60EC-4A74-A2F9-81C0922D8E26}" type="presParOf" srcId="{D652BB77-1013-46EC-847B-300BF23A2EE9}" destId="{34FBFD30-ABCC-4BE8-981A-8637ED911129}" srcOrd="0" destOrd="0" presId="urn:microsoft.com/office/officeart/2005/8/layout/hierarchy3"/>
    <dgm:cxn modelId="{9C43A702-70B6-4D19-A0E5-B8A86971AE32}" type="presParOf" srcId="{34FBFD30-ABCC-4BE8-981A-8637ED911129}" destId="{9D661942-592D-41DE-A2DD-290731E9DB2F}" srcOrd="0" destOrd="0" presId="urn:microsoft.com/office/officeart/2005/8/layout/hierarchy3"/>
    <dgm:cxn modelId="{34CB5943-A6C5-4408-B858-66B8372CC54A}" type="presParOf" srcId="{9D661942-592D-41DE-A2DD-290731E9DB2F}" destId="{FD077C95-14E4-45C9-8F6F-168CD7D0E4B5}" srcOrd="0" destOrd="0" presId="urn:microsoft.com/office/officeart/2005/8/layout/hierarchy3"/>
    <dgm:cxn modelId="{EF4EF495-E1E1-4DEA-B441-1311D47F35FC}" type="presParOf" srcId="{9D661942-592D-41DE-A2DD-290731E9DB2F}" destId="{413B3EFB-09CA-4CD3-8D42-3D03A64AB29A}" srcOrd="1" destOrd="0" presId="urn:microsoft.com/office/officeart/2005/8/layout/hierarchy3"/>
    <dgm:cxn modelId="{0D88FDDD-834F-4981-83D5-F85B02C08BF3}" type="presParOf" srcId="{34FBFD30-ABCC-4BE8-981A-8637ED911129}" destId="{13F319EE-7AF9-4F5D-B407-8D3EDBA3D905}" srcOrd="1" destOrd="0" presId="urn:microsoft.com/office/officeart/2005/8/layout/hierarchy3"/>
    <dgm:cxn modelId="{EA3BD985-A56B-4DDC-AB5A-6578E0358E36}" type="presParOf" srcId="{13F319EE-7AF9-4F5D-B407-8D3EDBA3D905}" destId="{16A1BB53-2FE6-4AA7-8923-B62E13B329D9}" srcOrd="0" destOrd="0" presId="urn:microsoft.com/office/officeart/2005/8/layout/hierarchy3"/>
    <dgm:cxn modelId="{79DE98FE-F9FE-4A19-A712-8596E004E7CA}" type="presParOf" srcId="{13F319EE-7AF9-4F5D-B407-8D3EDBA3D905}" destId="{023D0FF1-4590-459E-A904-DC3E5689F108}" srcOrd="1" destOrd="0" presId="urn:microsoft.com/office/officeart/2005/8/layout/hierarchy3"/>
    <dgm:cxn modelId="{67633C76-5123-4B21-9F11-F55434995F79}" type="presParOf" srcId="{13F319EE-7AF9-4F5D-B407-8D3EDBA3D905}" destId="{A1734B4F-CC88-4BA1-82A1-AEAE108AD482}" srcOrd="2" destOrd="0" presId="urn:microsoft.com/office/officeart/2005/8/layout/hierarchy3"/>
    <dgm:cxn modelId="{75AC6C05-FE69-4E6E-B7FA-2761438792DB}" type="presParOf" srcId="{13F319EE-7AF9-4F5D-B407-8D3EDBA3D905}" destId="{2F011812-6449-4C1B-A12F-E027E43DA2B7}" srcOrd="3" destOrd="0" presId="urn:microsoft.com/office/officeart/2005/8/layout/hierarchy3"/>
    <dgm:cxn modelId="{23A3C0C5-0DD2-48A9-AFDB-764D837BB44E}" type="presParOf" srcId="{13F319EE-7AF9-4F5D-B407-8D3EDBA3D905}" destId="{676E6B0C-47C6-49DC-B6FC-45BB943E20BA}" srcOrd="4" destOrd="0" presId="urn:microsoft.com/office/officeart/2005/8/layout/hierarchy3"/>
    <dgm:cxn modelId="{6A370C6B-754A-4CC3-B072-5FDCC2F2CCE0}" type="presParOf" srcId="{13F319EE-7AF9-4F5D-B407-8D3EDBA3D905}" destId="{E1D211DF-CBC5-4B12-A3BF-A954C956FA42}" srcOrd="5" destOrd="0" presId="urn:microsoft.com/office/officeart/2005/8/layout/hierarchy3"/>
    <dgm:cxn modelId="{A5857DEC-5766-4C26-A15F-6842FB79D9A3}" type="presParOf" srcId="{D652BB77-1013-46EC-847B-300BF23A2EE9}" destId="{EA33CD13-0584-4954-A785-351DD5E769DC}" srcOrd="1" destOrd="0" presId="urn:microsoft.com/office/officeart/2005/8/layout/hierarchy3"/>
    <dgm:cxn modelId="{BDF376E4-EDD6-4FE6-B4B7-957A56C7B3AB}" type="presParOf" srcId="{EA33CD13-0584-4954-A785-351DD5E769DC}" destId="{2992F8E0-1F74-499E-8AE5-C89889B7FD6A}" srcOrd="0" destOrd="0" presId="urn:microsoft.com/office/officeart/2005/8/layout/hierarchy3"/>
    <dgm:cxn modelId="{809290D2-0184-48E2-8095-C40E9E60D812}" type="presParOf" srcId="{2992F8E0-1F74-499E-8AE5-C89889B7FD6A}" destId="{BB428BFF-7A72-45DB-8A00-A07AB33F9F5B}" srcOrd="0" destOrd="0" presId="urn:microsoft.com/office/officeart/2005/8/layout/hierarchy3"/>
    <dgm:cxn modelId="{67E29470-075A-48DA-B0DD-55FE2D7F765E}" type="presParOf" srcId="{2992F8E0-1F74-499E-8AE5-C89889B7FD6A}" destId="{78F81D1B-1B23-43ED-A58E-CF44EED57BEE}" srcOrd="1" destOrd="0" presId="urn:microsoft.com/office/officeart/2005/8/layout/hierarchy3"/>
    <dgm:cxn modelId="{0C887A3C-4694-493D-A8FA-CD80124A385A}" type="presParOf" srcId="{EA33CD13-0584-4954-A785-351DD5E769DC}" destId="{C8700FD3-4603-4FE5-8A4F-43E68BBA1DAB}" srcOrd="1" destOrd="0" presId="urn:microsoft.com/office/officeart/2005/8/layout/hierarchy3"/>
    <dgm:cxn modelId="{6EACAD6D-EBEB-438F-AD8D-54205D588354}" type="presParOf" srcId="{C8700FD3-4603-4FE5-8A4F-43E68BBA1DAB}" destId="{B1A10730-B62B-4164-B384-1719FFE27279}" srcOrd="0" destOrd="0" presId="urn:microsoft.com/office/officeart/2005/8/layout/hierarchy3"/>
    <dgm:cxn modelId="{93897665-4539-4025-9DB5-661005EFE8EF}" type="presParOf" srcId="{C8700FD3-4603-4FE5-8A4F-43E68BBA1DAB}" destId="{CF40907B-F5BB-4BCB-8D7D-62605B197E6C}" srcOrd="1" destOrd="0" presId="urn:microsoft.com/office/officeart/2005/8/layout/hierarchy3"/>
    <dgm:cxn modelId="{499895E4-670D-4F13-9355-40759F9B414B}" type="presParOf" srcId="{C8700FD3-4603-4FE5-8A4F-43E68BBA1DAB}" destId="{4D83FA08-F196-40FD-A522-035987FDCAD5}" srcOrd="2" destOrd="0" presId="urn:microsoft.com/office/officeart/2005/8/layout/hierarchy3"/>
    <dgm:cxn modelId="{FA14EBDA-2038-4D18-B2D1-1DEA44C0336C}" type="presParOf" srcId="{C8700FD3-4603-4FE5-8A4F-43E68BBA1DAB}" destId="{8B02F5EC-1326-4AC6-9A45-33C7ECE20ABB}" srcOrd="3" destOrd="0" presId="urn:microsoft.com/office/officeart/2005/8/layout/hierarchy3"/>
    <dgm:cxn modelId="{F33E6B86-3095-4B4D-B037-89638AC2C9B4}" type="presParOf" srcId="{D652BB77-1013-46EC-847B-300BF23A2EE9}" destId="{E89A894E-C53A-4EC5-8AB8-86A8E28996D9}" srcOrd="2" destOrd="0" presId="urn:microsoft.com/office/officeart/2005/8/layout/hierarchy3"/>
    <dgm:cxn modelId="{7FD998E8-EB9A-465D-87B5-21326C0F01F4}" type="presParOf" srcId="{E89A894E-C53A-4EC5-8AB8-86A8E28996D9}" destId="{15C1F35B-36D9-4D43-BAEA-6BB9CE60FECC}" srcOrd="0" destOrd="0" presId="urn:microsoft.com/office/officeart/2005/8/layout/hierarchy3"/>
    <dgm:cxn modelId="{F48233AB-1A2B-4E53-B9BE-E7D3EFF50907}" type="presParOf" srcId="{15C1F35B-36D9-4D43-BAEA-6BB9CE60FECC}" destId="{715E78F3-11BB-46D6-A5FA-115F980F3979}" srcOrd="0" destOrd="0" presId="urn:microsoft.com/office/officeart/2005/8/layout/hierarchy3"/>
    <dgm:cxn modelId="{9B9DB846-D1E1-4D3F-AAEE-8B0A3B42C202}" type="presParOf" srcId="{15C1F35B-36D9-4D43-BAEA-6BB9CE60FECC}" destId="{F0595BD9-3BF7-4211-B291-EFD782610275}" srcOrd="1" destOrd="0" presId="urn:microsoft.com/office/officeart/2005/8/layout/hierarchy3"/>
    <dgm:cxn modelId="{F9424896-EC14-4260-80D6-AAE67BDEE60A}" type="presParOf" srcId="{E89A894E-C53A-4EC5-8AB8-86A8E28996D9}" destId="{2C06B7D3-E931-418C-9295-DCC6D28C1E03}" srcOrd="1" destOrd="0" presId="urn:microsoft.com/office/officeart/2005/8/layout/hierarchy3"/>
    <dgm:cxn modelId="{89572325-3ED8-4711-AF9E-37C239CB552E}" type="presParOf" srcId="{2C06B7D3-E931-418C-9295-DCC6D28C1E03}" destId="{DB311693-6F5E-481B-9F55-421CCCB07255}" srcOrd="0" destOrd="0" presId="urn:microsoft.com/office/officeart/2005/8/layout/hierarchy3"/>
    <dgm:cxn modelId="{9AB06648-D247-48DB-8214-76BA9E8CAC9E}" type="presParOf" srcId="{2C06B7D3-E931-418C-9295-DCC6D28C1E03}" destId="{A0CE9609-DD03-4489-BC0E-0C78C4E7A277}" srcOrd="1" destOrd="0" presId="urn:microsoft.com/office/officeart/2005/8/layout/hierarchy3"/>
    <dgm:cxn modelId="{7CB08261-FCEF-426D-B206-7A25916445AF}" type="presParOf" srcId="{2C06B7D3-E931-418C-9295-DCC6D28C1E03}" destId="{167A2241-4370-4CAE-AEAB-BC19E9852850}" srcOrd="2" destOrd="0" presId="urn:microsoft.com/office/officeart/2005/8/layout/hierarchy3"/>
    <dgm:cxn modelId="{4BACFECE-C743-47B7-AB20-F44E5A73574E}" type="presParOf" srcId="{2C06B7D3-E931-418C-9295-DCC6D28C1E03}" destId="{3C6FCAF9-7059-4C5A-B2F7-2D2C0636A56E}" srcOrd="3" destOrd="0" presId="urn:microsoft.com/office/officeart/2005/8/layout/hierarchy3"/>
    <dgm:cxn modelId="{271796A8-2C1F-4895-8DF5-3F45DC14A8DA}" type="presParOf" srcId="{2C06B7D3-E931-418C-9295-DCC6D28C1E03}" destId="{7A0F7280-3983-42BB-BB67-55E932386766}" srcOrd="4" destOrd="0" presId="urn:microsoft.com/office/officeart/2005/8/layout/hierarchy3"/>
    <dgm:cxn modelId="{66A19FCB-B704-4CDE-A4CB-040B4BDCB3C9}" type="presParOf" srcId="{2C06B7D3-E931-418C-9295-DCC6D28C1E03}" destId="{58F7FC64-E739-45B2-B1DD-CB323E00290B}" srcOrd="5" destOrd="0" presId="urn:microsoft.com/office/officeart/2005/8/layout/hierarchy3"/>
    <dgm:cxn modelId="{07FA1619-AE5E-49F7-B1AD-419DC5C81648}" type="presParOf" srcId="{2C06B7D3-E931-418C-9295-DCC6D28C1E03}" destId="{AD969B98-EF5F-4504-84D5-DAE5E5F7833A}" srcOrd="6" destOrd="0" presId="urn:microsoft.com/office/officeart/2005/8/layout/hierarchy3"/>
    <dgm:cxn modelId="{C100DDBD-500C-4E4A-B508-134D719B35B2}" type="presParOf" srcId="{2C06B7D3-E931-418C-9295-DCC6D28C1E03}" destId="{69BFD225-82F1-407B-9F8A-25026DC3455A}" srcOrd="7" destOrd="0" presId="urn:microsoft.com/office/officeart/2005/8/layout/hierarchy3"/>
    <dgm:cxn modelId="{0CA35278-741C-42D4-861D-9E0E70A36545}" type="presParOf" srcId="{2C06B7D3-E931-418C-9295-DCC6D28C1E03}" destId="{180A3A34-A000-45BF-ACCC-64B8CE86A9C1}" srcOrd="8" destOrd="0" presId="urn:microsoft.com/office/officeart/2005/8/layout/hierarchy3"/>
    <dgm:cxn modelId="{E20A682E-C942-46B7-AEB5-649A94F7FFB8}" type="presParOf" srcId="{2C06B7D3-E931-418C-9295-DCC6D28C1E03}" destId="{EEFBBB48-C1E0-40D4-B658-83CBFEDD07F0}" srcOrd="9" destOrd="0" presId="urn:microsoft.com/office/officeart/2005/8/layout/hierarchy3"/>
    <dgm:cxn modelId="{1DD7A6C2-CBFE-4EB7-8FE4-1C617CB70CCC}" type="presParOf" srcId="{D652BB77-1013-46EC-847B-300BF23A2EE9}" destId="{AEA7C83F-1465-49D8-94E2-F147AAFCCE45}" srcOrd="3" destOrd="0" presId="urn:microsoft.com/office/officeart/2005/8/layout/hierarchy3"/>
    <dgm:cxn modelId="{E63FC65A-FE12-485D-B870-239721D3141A}" type="presParOf" srcId="{AEA7C83F-1465-49D8-94E2-F147AAFCCE45}" destId="{CB0871A6-0983-431A-AFCC-4C6FC9B05BD0}" srcOrd="0" destOrd="0" presId="urn:microsoft.com/office/officeart/2005/8/layout/hierarchy3"/>
    <dgm:cxn modelId="{741AB1E9-4D61-42B9-9B3A-FDFAD007E86B}" type="presParOf" srcId="{CB0871A6-0983-431A-AFCC-4C6FC9B05BD0}" destId="{B4BEEF6D-E3A6-4353-A188-5C08E47B807B}" srcOrd="0" destOrd="0" presId="urn:microsoft.com/office/officeart/2005/8/layout/hierarchy3"/>
    <dgm:cxn modelId="{CE2342E6-F559-4E14-A3FB-FFEBC71A3312}" type="presParOf" srcId="{CB0871A6-0983-431A-AFCC-4C6FC9B05BD0}" destId="{8CBD42CD-D582-4FF7-877C-5583F7F28764}" srcOrd="1" destOrd="0" presId="urn:microsoft.com/office/officeart/2005/8/layout/hierarchy3"/>
    <dgm:cxn modelId="{2C7DDA55-0AD7-4120-99B7-49F7596651FD}" type="presParOf" srcId="{AEA7C83F-1465-49D8-94E2-F147AAFCCE45}" destId="{1D15E045-CBAF-487E-96EF-20A1D299A620}" srcOrd="1" destOrd="0" presId="urn:microsoft.com/office/officeart/2005/8/layout/hierarchy3"/>
    <dgm:cxn modelId="{45BE9EAC-6FBA-4716-BDFD-BC3BC9B4EA27}" type="presParOf" srcId="{1D15E045-CBAF-487E-96EF-20A1D299A620}" destId="{0303415F-78AC-4C1D-A199-4B8BFFA0F06B}" srcOrd="0" destOrd="0" presId="urn:microsoft.com/office/officeart/2005/8/layout/hierarchy3"/>
    <dgm:cxn modelId="{4A113A1F-6687-4EF3-AF88-505BD7EC2CDF}" type="presParOf" srcId="{1D15E045-CBAF-487E-96EF-20A1D299A620}" destId="{2AB023C1-9933-4CFB-8F1D-20D467BD2AC7}" srcOrd="1" destOrd="0" presId="urn:microsoft.com/office/officeart/2005/8/layout/hierarchy3"/>
    <dgm:cxn modelId="{BB07CAC2-2B31-461F-B6C0-E83169692BC8}" type="presParOf" srcId="{1D15E045-CBAF-487E-96EF-20A1D299A620}" destId="{81CE6C5E-EA0D-4056-AE03-5A448BCB9D51}" srcOrd="2" destOrd="0" presId="urn:microsoft.com/office/officeart/2005/8/layout/hierarchy3"/>
    <dgm:cxn modelId="{EF36AA1E-0906-4D1B-A99D-44D7445A5C5D}" type="presParOf" srcId="{1D15E045-CBAF-487E-96EF-20A1D299A620}" destId="{E80DD479-1C73-4A1F-8030-39DCE60EEF19}" srcOrd="3" destOrd="0" presId="urn:microsoft.com/office/officeart/2005/8/layout/hierarchy3"/>
    <dgm:cxn modelId="{D0F115DC-A898-46DA-A320-9B627507CFEA}" type="presParOf" srcId="{1D15E045-CBAF-487E-96EF-20A1D299A620}" destId="{2F268B76-1E39-4860-8E48-C2FFD1496C37}" srcOrd="4" destOrd="0" presId="urn:microsoft.com/office/officeart/2005/8/layout/hierarchy3"/>
    <dgm:cxn modelId="{95B7612D-1E0D-494E-830D-E10DB2AFBF0D}" type="presParOf" srcId="{1D15E045-CBAF-487E-96EF-20A1D299A620}" destId="{5A9B1EAE-89C9-47AF-B84D-1AFC135183A2}" srcOrd="5" destOrd="0" presId="urn:microsoft.com/office/officeart/2005/8/layout/hierarchy3"/>
    <dgm:cxn modelId="{5435EED8-CBC5-45A0-90D9-DE31BCEFDD0A}" type="presParOf" srcId="{1D15E045-CBAF-487E-96EF-20A1D299A620}" destId="{90F94D1C-C8B4-400D-AD8C-E69741809115}" srcOrd="6" destOrd="0" presId="urn:microsoft.com/office/officeart/2005/8/layout/hierarchy3"/>
    <dgm:cxn modelId="{3E2C971D-6CC7-4649-862C-E3D0A0127E73}" type="presParOf" srcId="{1D15E045-CBAF-487E-96EF-20A1D299A620}" destId="{5A5B5CE6-A0F9-49D7-BE04-36FFA2D0FCB8}" srcOrd="7" destOrd="0" presId="urn:microsoft.com/office/officeart/2005/8/layout/hierarchy3"/>
    <dgm:cxn modelId="{8699C34F-6BEF-4260-B62E-C7FA4D743558}" type="presParOf" srcId="{1D15E045-CBAF-487E-96EF-20A1D299A620}" destId="{EF4AC642-0D60-45A7-B69B-B6C6AE520994}" srcOrd="8" destOrd="0" presId="urn:microsoft.com/office/officeart/2005/8/layout/hierarchy3"/>
    <dgm:cxn modelId="{2355EFAC-04A6-42F4-AE9D-4588231D4BDF}" type="presParOf" srcId="{1D15E045-CBAF-487E-96EF-20A1D299A620}" destId="{3544A426-6A58-4FD3-A473-6434AB0D5ABB}" srcOrd="9" destOrd="0" presId="urn:microsoft.com/office/officeart/2005/8/layout/hierarchy3"/>
    <dgm:cxn modelId="{2CFE59B0-B512-48AA-88BF-5C4A7437A4E4}" type="presParOf" srcId="{1D15E045-CBAF-487E-96EF-20A1D299A620}" destId="{7464AB0C-E40B-4243-A7FF-A146577941A6}" srcOrd="10" destOrd="0" presId="urn:microsoft.com/office/officeart/2005/8/layout/hierarchy3"/>
    <dgm:cxn modelId="{815A39FB-7D4A-47E0-97F6-2ABE92EB4E54}" type="presParOf" srcId="{1D15E045-CBAF-487E-96EF-20A1D299A620}" destId="{7DA3DA86-D3FB-492A-B4E1-9AD414DD0A69}" srcOrd="11" destOrd="0" presId="urn:microsoft.com/office/officeart/2005/8/layout/hierarchy3"/>
    <dgm:cxn modelId="{EEBE24CA-65C5-401F-B3AD-424CE96E7624}" type="presParOf" srcId="{D652BB77-1013-46EC-847B-300BF23A2EE9}" destId="{3B234ED9-9089-4F6D-A3C5-5D08666D0BEE}" srcOrd="4" destOrd="0" presId="urn:microsoft.com/office/officeart/2005/8/layout/hierarchy3"/>
    <dgm:cxn modelId="{EC6A7C25-B931-45D3-84A4-B0A68F44EEBC}" type="presParOf" srcId="{3B234ED9-9089-4F6D-A3C5-5D08666D0BEE}" destId="{0177AD36-3BD0-41DA-B12B-BB1630CCF163}" srcOrd="0" destOrd="0" presId="urn:microsoft.com/office/officeart/2005/8/layout/hierarchy3"/>
    <dgm:cxn modelId="{C467E447-FCB1-4235-B803-94E631C9428D}" type="presParOf" srcId="{0177AD36-3BD0-41DA-B12B-BB1630CCF163}" destId="{0687353B-74A5-4D88-867F-A259B38FE39E}" srcOrd="0" destOrd="0" presId="urn:microsoft.com/office/officeart/2005/8/layout/hierarchy3"/>
    <dgm:cxn modelId="{28F14AE8-ABEF-401D-96BF-BFB85B78AE9D}" type="presParOf" srcId="{0177AD36-3BD0-41DA-B12B-BB1630CCF163}" destId="{D1AF58BE-96EB-4460-8378-C46ED28550E6}" srcOrd="1" destOrd="0" presId="urn:microsoft.com/office/officeart/2005/8/layout/hierarchy3"/>
    <dgm:cxn modelId="{DF19CC66-7F10-454F-B597-7D3B725D1D7F}" type="presParOf" srcId="{3B234ED9-9089-4F6D-A3C5-5D08666D0BEE}" destId="{B8DC2006-C32F-485C-8DBB-666D0B86A609}" srcOrd="1" destOrd="0" presId="urn:microsoft.com/office/officeart/2005/8/layout/hierarchy3"/>
    <dgm:cxn modelId="{7F0E557F-35CF-4330-90C2-680202B017A2}" type="presParOf" srcId="{B8DC2006-C32F-485C-8DBB-666D0B86A609}" destId="{DAFF885E-1867-40D9-9B82-9D9370C216BE}" srcOrd="0" destOrd="0" presId="urn:microsoft.com/office/officeart/2005/8/layout/hierarchy3"/>
    <dgm:cxn modelId="{2B1D5E77-A46A-4D85-B8CE-ED6E6135BA38}" type="presParOf" srcId="{B8DC2006-C32F-485C-8DBB-666D0B86A609}" destId="{5685331D-FF0A-4629-97A0-33CFF44D5F97}" srcOrd="1" destOrd="0" presId="urn:microsoft.com/office/officeart/2005/8/layout/hierarchy3"/>
    <dgm:cxn modelId="{2326691A-8C0A-4D9A-97B4-05DCF97D9BF9}" type="presParOf" srcId="{B8DC2006-C32F-485C-8DBB-666D0B86A609}" destId="{B6898116-8202-45AB-98F7-948A8650AAF5}" srcOrd="2" destOrd="0" presId="urn:microsoft.com/office/officeart/2005/8/layout/hierarchy3"/>
    <dgm:cxn modelId="{EF83E951-2673-4848-9904-2536C5CFA276}" type="presParOf" srcId="{B8DC2006-C32F-485C-8DBB-666D0B86A609}" destId="{EA158F68-19AA-4879-9F4D-C1A487947D9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077C95-14E4-45C9-8F6F-168CD7D0E4B5}">
      <dsp:nvSpPr>
        <dsp:cNvPr id="0" name=""/>
        <dsp:cNvSpPr/>
      </dsp:nvSpPr>
      <dsp:spPr>
        <a:xfrm>
          <a:off x="471609" y="3310"/>
          <a:ext cx="1242589" cy="621294"/>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8BE05"/>
              </a:solidFill>
              <a:latin typeface="Segoe UI"/>
              <a:ea typeface="+mn-ea"/>
              <a:cs typeface="+mn-cs"/>
            </a:rPr>
            <a:t>Household/</a:t>
          </a:r>
        </a:p>
        <a:p>
          <a:pPr marL="0" lvl="0" indent="0" algn="ctr" defTabSz="577850">
            <a:lnSpc>
              <a:spcPct val="90000"/>
            </a:lnSpc>
            <a:spcBef>
              <a:spcPct val="0"/>
            </a:spcBef>
            <a:spcAft>
              <a:spcPct val="35000"/>
            </a:spcAft>
            <a:buNone/>
          </a:pPr>
          <a:r>
            <a:rPr lang="en-GB" sz="1300" b="1" kern="1200">
              <a:solidFill>
                <a:srgbClr val="F8BE05"/>
              </a:solidFill>
              <a:latin typeface="Segoe UI"/>
              <a:ea typeface="+mn-ea"/>
              <a:cs typeface="+mn-cs"/>
            </a:rPr>
            <a:t>Family</a:t>
          </a:r>
        </a:p>
      </dsp:txBody>
      <dsp:txXfrm>
        <a:off x="489806" y="21507"/>
        <a:ext cx="1206195" cy="584900"/>
      </dsp:txXfrm>
    </dsp:sp>
    <dsp:sp modelId="{16A1BB53-2FE6-4AA7-8923-B62E13B329D9}">
      <dsp:nvSpPr>
        <dsp:cNvPr id="0" name=""/>
        <dsp:cNvSpPr/>
      </dsp:nvSpPr>
      <dsp:spPr>
        <a:xfrm>
          <a:off x="595868" y="624605"/>
          <a:ext cx="124258" cy="465970"/>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23D0FF1-4590-459E-A904-DC3E5689F108}">
      <dsp:nvSpPr>
        <dsp:cNvPr id="0" name=""/>
        <dsp:cNvSpPr/>
      </dsp:nvSpPr>
      <dsp:spPr>
        <a:xfrm>
          <a:off x="720127" y="779929"/>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Infection control </a:t>
          </a:r>
        </a:p>
      </dsp:txBody>
      <dsp:txXfrm>
        <a:off x="738324" y="798126"/>
        <a:ext cx="957677" cy="584900"/>
      </dsp:txXfrm>
    </dsp:sp>
    <dsp:sp modelId="{A1734B4F-CC88-4BA1-82A1-AEAE108AD482}">
      <dsp:nvSpPr>
        <dsp:cNvPr id="0" name=""/>
        <dsp:cNvSpPr/>
      </dsp:nvSpPr>
      <dsp:spPr>
        <a:xfrm>
          <a:off x="595868" y="624605"/>
          <a:ext cx="124258" cy="1242589"/>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F011812-6449-4C1B-A12F-E027E43DA2B7}">
      <dsp:nvSpPr>
        <dsp:cNvPr id="0" name=""/>
        <dsp:cNvSpPr/>
      </dsp:nvSpPr>
      <dsp:spPr>
        <a:xfrm>
          <a:off x="720127" y="1556547"/>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Extended family dynamics</a:t>
          </a:r>
        </a:p>
      </dsp:txBody>
      <dsp:txXfrm>
        <a:off x="738324" y="1574744"/>
        <a:ext cx="957677" cy="584900"/>
      </dsp:txXfrm>
    </dsp:sp>
    <dsp:sp modelId="{676E6B0C-47C6-49DC-B6FC-45BB943E20BA}">
      <dsp:nvSpPr>
        <dsp:cNvPr id="0" name=""/>
        <dsp:cNvSpPr/>
      </dsp:nvSpPr>
      <dsp:spPr>
        <a:xfrm>
          <a:off x="595868" y="624605"/>
          <a:ext cx="124258" cy="2019207"/>
        </a:xfrm>
        <a:custGeom>
          <a:avLst/>
          <a:gdLst/>
          <a:ahLst/>
          <a:cxnLst/>
          <a:rect l="0" t="0" r="0" b="0"/>
          <a:pathLst>
            <a:path>
              <a:moveTo>
                <a:pt x="0" y="0"/>
              </a:moveTo>
              <a:lnTo>
                <a:pt x="0" y="2159148"/>
              </a:lnTo>
              <a:lnTo>
                <a:pt x="132870" y="2159148"/>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1D211DF-CBC5-4B12-A3BF-A954C956FA42}">
      <dsp:nvSpPr>
        <dsp:cNvPr id="0" name=""/>
        <dsp:cNvSpPr/>
      </dsp:nvSpPr>
      <dsp:spPr>
        <a:xfrm>
          <a:off x="720127" y="2333165"/>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Expectation of poor health</a:t>
          </a:r>
        </a:p>
      </dsp:txBody>
      <dsp:txXfrm>
        <a:off x="738324" y="2351362"/>
        <a:ext cx="957677" cy="584900"/>
      </dsp:txXfrm>
    </dsp:sp>
    <dsp:sp modelId="{BB428BFF-7A72-45DB-8A00-A07AB33F9F5B}">
      <dsp:nvSpPr>
        <dsp:cNvPr id="0" name=""/>
        <dsp:cNvSpPr/>
      </dsp:nvSpPr>
      <dsp:spPr>
        <a:xfrm>
          <a:off x="2024846" y="3310"/>
          <a:ext cx="1242589" cy="621294"/>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solidFill>
                <a:srgbClr val="F8BE05"/>
              </a:solidFill>
              <a:latin typeface="Segoe UI"/>
              <a:ea typeface="+mn-ea"/>
              <a:cs typeface="+mn-cs"/>
            </a:rPr>
            <a:t>Occupational</a:t>
          </a:r>
        </a:p>
      </dsp:txBody>
      <dsp:txXfrm>
        <a:off x="2043043" y="21507"/>
        <a:ext cx="1206195" cy="584900"/>
      </dsp:txXfrm>
    </dsp:sp>
    <dsp:sp modelId="{B1A10730-B62B-4164-B384-1719FFE27279}">
      <dsp:nvSpPr>
        <dsp:cNvPr id="0" name=""/>
        <dsp:cNvSpPr/>
      </dsp:nvSpPr>
      <dsp:spPr>
        <a:xfrm>
          <a:off x="2149105" y="624605"/>
          <a:ext cx="124258" cy="465970"/>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F40907B-F5BB-4BCB-8D7D-62605B197E6C}">
      <dsp:nvSpPr>
        <dsp:cNvPr id="0" name=""/>
        <dsp:cNvSpPr/>
      </dsp:nvSpPr>
      <dsp:spPr>
        <a:xfrm>
          <a:off x="2273364" y="779929"/>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Exposure to virus </a:t>
          </a:r>
        </a:p>
      </dsp:txBody>
      <dsp:txXfrm>
        <a:off x="2291561" y="798126"/>
        <a:ext cx="957677" cy="584900"/>
      </dsp:txXfrm>
    </dsp:sp>
    <dsp:sp modelId="{4D83FA08-F196-40FD-A522-035987FDCAD5}">
      <dsp:nvSpPr>
        <dsp:cNvPr id="0" name=""/>
        <dsp:cNvSpPr/>
      </dsp:nvSpPr>
      <dsp:spPr>
        <a:xfrm>
          <a:off x="2149105" y="624605"/>
          <a:ext cx="124258" cy="1242589"/>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8B02F5EC-1326-4AC6-9A45-33C7ECE20ABB}">
      <dsp:nvSpPr>
        <dsp:cNvPr id="0" name=""/>
        <dsp:cNvSpPr/>
      </dsp:nvSpPr>
      <dsp:spPr>
        <a:xfrm>
          <a:off x="2273364" y="1556547"/>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Equality at work</a:t>
          </a:r>
        </a:p>
      </dsp:txBody>
      <dsp:txXfrm>
        <a:off x="2291561" y="1574744"/>
        <a:ext cx="957677" cy="584900"/>
      </dsp:txXfrm>
    </dsp:sp>
    <dsp:sp modelId="{715E78F3-11BB-46D6-A5FA-115F980F3979}">
      <dsp:nvSpPr>
        <dsp:cNvPr id="0" name=""/>
        <dsp:cNvSpPr/>
      </dsp:nvSpPr>
      <dsp:spPr>
        <a:xfrm>
          <a:off x="3578082" y="3310"/>
          <a:ext cx="1242589" cy="621294"/>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8BE05"/>
              </a:solidFill>
              <a:latin typeface="Segoe UI"/>
              <a:ea typeface="+mn-ea"/>
              <a:cs typeface="+mn-cs"/>
            </a:rPr>
            <a:t>Community</a:t>
          </a:r>
        </a:p>
      </dsp:txBody>
      <dsp:txXfrm>
        <a:off x="3596279" y="21507"/>
        <a:ext cx="1206195" cy="584900"/>
      </dsp:txXfrm>
    </dsp:sp>
    <dsp:sp modelId="{DB311693-6F5E-481B-9F55-421CCCB07255}">
      <dsp:nvSpPr>
        <dsp:cNvPr id="0" name=""/>
        <dsp:cNvSpPr/>
      </dsp:nvSpPr>
      <dsp:spPr>
        <a:xfrm>
          <a:off x="3702341" y="624605"/>
          <a:ext cx="124258" cy="465970"/>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CE9609-DD03-4489-BC0E-0C78C4E7A277}">
      <dsp:nvSpPr>
        <dsp:cNvPr id="0" name=""/>
        <dsp:cNvSpPr/>
      </dsp:nvSpPr>
      <dsp:spPr>
        <a:xfrm>
          <a:off x="3826600" y="779929"/>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Safety and cultural connection</a:t>
          </a:r>
        </a:p>
      </dsp:txBody>
      <dsp:txXfrm>
        <a:off x="3844797" y="798126"/>
        <a:ext cx="957677" cy="584900"/>
      </dsp:txXfrm>
    </dsp:sp>
    <dsp:sp modelId="{167A2241-4370-4CAE-AEAB-BC19E9852850}">
      <dsp:nvSpPr>
        <dsp:cNvPr id="0" name=""/>
        <dsp:cNvSpPr/>
      </dsp:nvSpPr>
      <dsp:spPr>
        <a:xfrm>
          <a:off x="3702341" y="624605"/>
          <a:ext cx="124258" cy="1242589"/>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C6FCAF9-7059-4C5A-B2F7-2D2C0636A56E}">
      <dsp:nvSpPr>
        <dsp:cNvPr id="0" name=""/>
        <dsp:cNvSpPr/>
      </dsp:nvSpPr>
      <dsp:spPr>
        <a:xfrm>
          <a:off x="3826600" y="1556547"/>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Changed cohesion</a:t>
          </a:r>
        </a:p>
      </dsp:txBody>
      <dsp:txXfrm>
        <a:off x="3844797" y="1574744"/>
        <a:ext cx="957677" cy="584900"/>
      </dsp:txXfrm>
    </dsp:sp>
    <dsp:sp modelId="{7A0F7280-3983-42BB-BB67-55E932386766}">
      <dsp:nvSpPr>
        <dsp:cNvPr id="0" name=""/>
        <dsp:cNvSpPr/>
      </dsp:nvSpPr>
      <dsp:spPr>
        <a:xfrm>
          <a:off x="3702341" y="624605"/>
          <a:ext cx="124258" cy="2019207"/>
        </a:xfrm>
        <a:custGeom>
          <a:avLst/>
          <a:gdLst/>
          <a:ahLst/>
          <a:cxnLst/>
          <a:rect l="0" t="0" r="0" b="0"/>
          <a:pathLst>
            <a:path>
              <a:moveTo>
                <a:pt x="0" y="0"/>
              </a:moveTo>
              <a:lnTo>
                <a:pt x="0" y="2159148"/>
              </a:lnTo>
              <a:lnTo>
                <a:pt x="132870" y="2159148"/>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8F7FC64-E739-45B2-B1DD-CB323E00290B}">
      <dsp:nvSpPr>
        <dsp:cNvPr id="0" name=""/>
        <dsp:cNvSpPr/>
      </dsp:nvSpPr>
      <dsp:spPr>
        <a:xfrm>
          <a:off x="3826600" y="2333165"/>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Denial of symptoms</a:t>
          </a:r>
        </a:p>
      </dsp:txBody>
      <dsp:txXfrm>
        <a:off x="3844797" y="2351362"/>
        <a:ext cx="957677" cy="584900"/>
      </dsp:txXfrm>
    </dsp:sp>
    <dsp:sp modelId="{AD969B98-EF5F-4504-84D5-DAE5E5F7833A}">
      <dsp:nvSpPr>
        <dsp:cNvPr id="0" name=""/>
        <dsp:cNvSpPr/>
      </dsp:nvSpPr>
      <dsp:spPr>
        <a:xfrm>
          <a:off x="3702341" y="624605"/>
          <a:ext cx="124258" cy="2795825"/>
        </a:xfrm>
        <a:custGeom>
          <a:avLst/>
          <a:gdLst/>
          <a:ahLst/>
          <a:cxnLst/>
          <a:rect l="0" t="0" r="0" b="0"/>
          <a:pathLst>
            <a:path>
              <a:moveTo>
                <a:pt x="0" y="0"/>
              </a:moveTo>
              <a:lnTo>
                <a:pt x="0" y="2989590"/>
              </a:lnTo>
              <a:lnTo>
                <a:pt x="132870" y="2989590"/>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9BFD225-82F1-407B-9F8A-25026DC3455A}">
      <dsp:nvSpPr>
        <dsp:cNvPr id="0" name=""/>
        <dsp:cNvSpPr/>
      </dsp:nvSpPr>
      <dsp:spPr>
        <a:xfrm>
          <a:off x="3826600" y="3109783"/>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Collective trauma</a:t>
          </a:r>
        </a:p>
      </dsp:txBody>
      <dsp:txXfrm>
        <a:off x="3844797" y="3127980"/>
        <a:ext cx="957677" cy="584900"/>
      </dsp:txXfrm>
    </dsp:sp>
    <dsp:sp modelId="{180A3A34-A000-45BF-ACCC-64B8CE86A9C1}">
      <dsp:nvSpPr>
        <dsp:cNvPr id="0" name=""/>
        <dsp:cNvSpPr/>
      </dsp:nvSpPr>
      <dsp:spPr>
        <a:xfrm>
          <a:off x="3702341" y="624605"/>
          <a:ext cx="124258" cy="3572444"/>
        </a:xfrm>
        <a:custGeom>
          <a:avLst/>
          <a:gdLst/>
          <a:ahLst/>
          <a:cxnLst/>
          <a:rect l="0" t="0" r="0" b="0"/>
          <a:pathLst>
            <a:path>
              <a:moveTo>
                <a:pt x="0" y="0"/>
              </a:moveTo>
              <a:lnTo>
                <a:pt x="0" y="3820032"/>
              </a:lnTo>
              <a:lnTo>
                <a:pt x="132870" y="3820032"/>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EFBBB48-C1E0-40D4-B658-83CBFEDD07F0}">
      <dsp:nvSpPr>
        <dsp:cNvPr id="0" name=""/>
        <dsp:cNvSpPr/>
      </dsp:nvSpPr>
      <dsp:spPr>
        <a:xfrm>
          <a:off x="3826600" y="3886402"/>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Systemic racism</a:t>
          </a:r>
        </a:p>
      </dsp:txBody>
      <dsp:txXfrm>
        <a:off x="3844797" y="3904599"/>
        <a:ext cx="957677" cy="584900"/>
      </dsp:txXfrm>
    </dsp:sp>
    <dsp:sp modelId="{B4BEEF6D-E3A6-4353-A188-5C08E47B807B}">
      <dsp:nvSpPr>
        <dsp:cNvPr id="0" name=""/>
        <dsp:cNvSpPr/>
      </dsp:nvSpPr>
      <dsp:spPr>
        <a:xfrm>
          <a:off x="5131319" y="3310"/>
          <a:ext cx="1242589" cy="621294"/>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8BE05"/>
              </a:solidFill>
              <a:latin typeface="Segoe UI"/>
              <a:ea typeface="+mn-ea"/>
              <a:cs typeface="+mn-cs"/>
            </a:rPr>
            <a:t>Access/use of health services</a:t>
          </a:r>
        </a:p>
      </dsp:txBody>
      <dsp:txXfrm>
        <a:off x="5149516" y="21507"/>
        <a:ext cx="1206195" cy="584900"/>
      </dsp:txXfrm>
    </dsp:sp>
    <dsp:sp modelId="{0303415F-78AC-4C1D-A199-4B8BFFA0F06B}">
      <dsp:nvSpPr>
        <dsp:cNvPr id="0" name=""/>
        <dsp:cNvSpPr/>
      </dsp:nvSpPr>
      <dsp:spPr>
        <a:xfrm>
          <a:off x="5255578" y="624605"/>
          <a:ext cx="124258" cy="465970"/>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AB023C1-9933-4CFB-8F1D-20D467BD2AC7}">
      <dsp:nvSpPr>
        <dsp:cNvPr id="0" name=""/>
        <dsp:cNvSpPr/>
      </dsp:nvSpPr>
      <dsp:spPr>
        <a:xfrm>
          <a:off x="5379837" y="779929"/>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Personal networks</a:t>
          </a:r>
        </a:p>
      </dsp:txBody>
      <dsp:txXfrm>
        <a:off x="5398034" y="798126"/>
        <a:ext cx="957677" cy="584900"/>
      </dsp:txXfrm>
    </dsp:sp>
    <dsp:sp modelId="{81CE6C5E-EA0D-4056-AE03-5A448BCB9D51}">
      <dsp:nvSpPr>
        <dsp:cNvPr id="0" name=""/>
        <dsp:cNvSpPr/>
      </dsp:nvSpPr>
      <dsp:spPr>
        <a:xfrm>
          <a:off x="5255578" y="624605"/>
          <a:ext cx="124258" cy="1242589"/>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80DD479-1C73-4A1F-8030-39DCE60EEF19}">
      <dsp:nvSpPr>
        <dsp:cNvPr id="0" name=""/>
        <dsp:cNvSpPr/>
      </dsp:nvSpPr>
      <dsp:spPr>
        <a:xfrm>
          <a:off x="5379837" y="1556547"/>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Avoidance due to fear</a:t>
          </a:r>
        </a:p>
      </dsp:txBody>
      <dsp:txXfrm>
        <a:off x="5398034" y="1574744"/>
        <a:ext cx="957677" cy="584900"/>
      </dsp:txXfrm>
    </dsp:sp>
    <dsp:sp modelId="{2F268B76-1E39-4860-8E48-C2FFD1496C37}">
      <dsp:nvSpPr>
        <dsp:cNvPr id="0" name=""/>
        <dsp:cNvSpPr/>
      </dsp:nvSpPr>
      <dsp:spPr>
        <a:xfrm>
          <a:off x="5255578" y="624605"/>
          <a:ext cx="124258" cy="2019207"/>
        </a:xfrm>
        <a:custGeom>
          <a:avLst/>
          <a:gdLst/>
          <a:ahLst/>
          <a:cxnLst/>
          <a:rect l="0" t="0" r="0" b="0"/>
          <a:pathLst>
            <a:path>
              <a:moveTo>
                <a:pt x="0" y="0"/>
              </a:moveTo>
              <a:lnTo>
                <a:pt x="0" y="2159148"/>
              </a:lnTo>
              <a:lnTo>
                <a:pt x="132870" y="2159148"/>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A9B1EAE-89C9-47AF-B84D-1AFC135183A2}">
      <dsp:nvSpPr>
        <dsp:cNvPr id="0" name=""/>
        <dsp:cNvSpPr/>
      </dsp:nvSpPr>
      <dsp:spPr>
        <a:xfrm>
          <a:off x="5379837" y="2333165"/>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GP-NHS 111 dynamic</a:t>
          </a:r>
        </a:p>
      </dsp:txBody>
      <dsp:txXfrm>
        <a:off x="5398034" y="2351362"/>
        <a:ext cx="957677" cy="584900"/>
      </dsp:txXfrm>
    </dsp:sp>
    <dsp:sp modelId="{90F94D1C-C8B4-400D-AD8C-E69741809115}">
      <dsp:nvSpPr>
        <dsp:cNvPr id="0" name=""/>
        <dsp:cNvSpPr/>
      </dsp:nvSpPr>
      <dsp:spPr>
        <a:xfrm>
          <a:off x="5255578" y="624605"/>
          <a:ext cx="124258" cy="2795825"/>
        </a:xfrm>
        <a:custGeom>
          <a:avLst/>
          <a:gdLst/>
          <a:ahLst/>
          <a:cxnLst/>
          <a:rect l="0" t="0" r="0" b="0"/>
          <a:pathLst>
            <a:path>
              <a:moveTo>
                <a:pt x="0" y="0"/>
              </a:moveTo>
              <a:lnTo>
                <a:pt x="0" y="2989590"/>
              </a:lnTo>
              <a:lnTo>
                <a:pt x="132870" y="2989590"/>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A5B5CE6-A0F9-49D7-BE04-36FFA2D0FCB8}">
      <dsp:nvSpPr>
        <dsp:cNvPr id="0" name=""/>
        <dsp:cNvSpPr/>
      </dsp:nvSpPr>
      <dsp:spPr>
        <a:xfrm>
          <a:off x="5379837" y="3109783"/>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Urgent Care</a:t>
          </a:r>
        </a:p>
      </dsp:txBody>
      <dsp:txXfrm>
        <a:off x="5398034" y="3127980"/>
        <a:ext cx="957677" cy="584900"/>
      </dsp:txXfrm>
    </dsp:sp>
    <dsp:sp modelId="{EF4AC642-0D60-45A7-B69B-B6C6AE520994}">
      <dsp:nvSpPr>
        <dsp:cNvPr id="0" name=""/>
        <dsp:cNvSpPr/>
      </dsp:nvSpPr>
      <dsp:spPr>
        <a:xfrm>
          <a:off x="5255578" y="624605"/>
          <a:ext cx="124258" cy="3572444"/>
        </a:xfrm>
        <a:custGeom>
          <a:avLst/>
          <a:gdLst/>
          <a:ahLst/>
          <a:cxnLst/>
          <a:rect l="0" t="0" r="0" b="0"/>
          <a:pathLst>
            <a:path>
              <a:moveTo>
                <a:pt x="0" y="0"/>
              </a:moveTo>
              <a:lnTo>
                <a:pt x="0" y="3820032"/>
              </a:lnTo>
              <a:lnTo>
                <a:pt x="132870" y="3820032"/>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544A426-6A58-4FD3-A473-6434AB0D5ABB}">
      <dsp:nvSpPr>
        <dsp:cNvPr id="0" name=""/>
        <dsp:cNvSpPr/>
      </dsp:nvSpPr>
      <dsp:spPr>
        <a:xfrm>
          <a:off x="5379837" y="3886402"/>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Post-COVID health</a:t>
          </a:r>
        </a:p>
      </dsp:txBody>
      <dsp:txXfrm>
        <a:off x="5398034" y="3904599"/>
        <a:ext cx="957677" cy="584900"/>
      </dsp:txXfrm>
    </dsp:sp>
    <dsp:sp modelId="{7464AB0C-E40B-4243-A7FF-A146577941A6}">
      <dsp:nvSpPr>
        <dsp:cNvPr id="0" name=""/>
        <dsp:cNvSpPr/>
      </dsp:nvSpPr>
      <dsp:spPr>
        <a:xfrm>
          <a:off x="5255578" y="624605"/>
          <a:ext cx="124258" cy="4349062"/>
        </a:xfrm>
        <a:custGeom>
          <a:avLst/>
          <a:gdLst/>
          <a:ahLst/>
          <a:cxnLst/>
          <a:rect l="0" t="0" r="0" b="0"/>
          <a:pathLst>
            <a:path>
              <a:moveTo>
                <a:pt x="0" y="0"/>
              </a:moveTo>
              <a:lnTo>
                <a:pt x="0" y="4650474"/>
              </a:lnTo>
              <a:lnTo>
                <a:pt x="132870" y="4650474"/>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DA3DA86-D3FB-492A-B4E1-9AD414DD0A69}">
      <dsp:nvSpPr>
        <dsp:cNvPr id="0" name=""/>
        <dsp:cNvSpPr/>
      </dsp:nvSpPr>
      <dsp:spPr>
        <a:xfrm>
          <a:off x="5379837" y="4663020"/>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Bereavement</a:t>
          </a:r>
        </a:p>
      </dsp:txBody>
      <dsp:txXfrm>
        <a:off x="5398034" y="4681217"/>
        <a:ext cx="957677" cy="584900"/>
      </dsp:txXfrm>
    </dsp:sp>
    <dsp:sp modelId="{0687353B-74A5-4D88-867F-A259B38FE39E}">
      <dsp:nvSpPr>
        <dsp:cNvPr id="0" name=""/>
        <dsp:cNvSpPr/>
      </dsp:nvSpPr>
      <dsp:spPr>
        <a:xfrm>
          <a:off x="6684555" y="3310"/>
          <a:ext cx="1242589" cy="621294"/>
        </a:xfrm>
        <a:prstGeom prst="roundRect">
          <a:avLst>
            <a:gd name="adj" fmla="val 10000"/>
          </a:avLst>
        </a:prstGeom>
        <a:solidFill>
          <a:srgbClr val="2C2825">
            <a:hueOff val="0"/>
            <a:satOff val="0"/>
            <a:lumOff val="0"/>
            <a:alphaOff val="0"/>
          </a:srgbClr>
        </a:solidFill>
        <a:ln w="12700" cap="flat" cmpd="sng" algn="ctr">
          <a:solidFill>
            <a:srgbClr val="FFFFFE">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GB" sz="1300" b="1" kern="1200">
              <a:solidFill>
                <a:srgbClr val="F8BE05"/>
              </a:solidFill>
              <a:latin typeface="Segoe UI"/>
              <a:ea typeface="+mn-ea"/>
              <a:cs typeface="+mn-cs"/>
            </a:rPr>
            <a:t>Policy and guidelines</a:t>
          </a:r>
        </a:p>
      </dsp:txBody>
      <dsp:txXfrm>
        <a:off x="6702752" y="21507"/>
        <a:ext cx="1206195" cy="584900"/>
      </dsp:txXfrm>
    </dsp:sp>
    <dsp:sp modelId="{DAFF885E-1867-40D9-9B82-9D9370C216BE}">
      <dsp:nvSpPr>
        <dsp:cNvPr id="0" name=""/>
        <dsp:cNvSpPr/>
      </dsp:nvSpPr>
      <dsp:spPr>
        <a:xfrm>
          <a:off x="6808814" y="624605"/>
          <a:ext cx="124258" cy="465970"/>
        </a:xfrm>
        <a:custGeom>
          <a:avLst/>
          <a:gdLst/>
          <a:ahLst/>
          <a:cxnLst/>
          <a:rect l="0" t="0" r="0" b="0"/>
          <a:pathLst>
            <a:path>
              <a:moveTo>
                <a:pt x="0" y="0"/>
              </a:moveTo>
              <a:lnTo>
                <a:pt x="0" y="498265"/>
              </a:lnTo>
              <a:lnTo>
                <a:pt x="132870" y="498265"/>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685331D-FF0A-4629-97A0-33CFF44D5F97}">
      <dsp:nvSpPr>
        <dsp:cNvPr id="0" name=""/>
        <dsp:cNvSpPr/>
      </dsp:nvSpPr>
      <dsp:spPr>
        <a:xfrm>
          <a:off x="6933073" y="779929"/>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Confusing guidelines</a:t>
          </a:r>
        </a:p>
      </dsp:txBody>
      <dsp:txXfrm>
        <a:off x="6951270" y="798126"/>
        <a:ext cx="957677" cy="584900"/>
      </dsp:txXfrm>
    </dsp:sp>
    <dsp:sp modelId="{B6898116-8202-45AB-98F7-948A8650AAF5}">
      <dsp:nvSpPr>
        <dsp:cNvPr id="0" name=""/>
        <dsp:cNvSpPr/>
      </dsp:nvSpPr>
      <dsp:spPr>
        <a:xfrm>
          <a:off x="6808814" y="624605"/>
          <a:ext cx="124258" cy="1242589"/>
        </a:xfrm>
        <a:custGeom>
          <a:avLst/>
          <a:gdLst/>
          <a:ahLst/>
          <a:cxnLst/>
          <a:rect l="0" t="0" r="0" b="0"/>
          <a:pathLst>
            <a:path>
              <a:moveTo>
                <a:pt x="0" y="0"/>
              </a:moveTo>
              <a:lnTo>
                <a:pt x="0" y="1328706"/>
              </a:lnTo>
              <a:lnTo>
                <a:pt x="132870" y="1328706"/>
              </a:lnTo>
            </a:path>
          </a:pathLst>
        </a:custGeom>
        <a:noFill/>
        <a:ln w="12700" cap="flat" cmpd="sng" algn="ctr">
          <a:solidFill>
            <a:srgbClr val="2C2825">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A158F68-19AA-4879-9F4D-C1A487947D9B}">
      <dsp:nvSpPr>
        <dsp:cNvPr id="0" name=""/>
        <dsp:cNvSpPr/>
      </dsp:nvSpPr>
      <dsp:spPr>
        <a:xfrm>
          <a:off x="6933073" y="1556547"/>
          <a:ext cx="994071" cy="621294"/>
        </a:xfrm>
        <a:prstGeom prst="roundRect">
          <a:avLst>
            <a:gd name="adj" fmla="val 10000"/>
          </a:avLst>
        </a:prstGeom>
        <a:solidFill>
          <a:srgbClr val="FFFFFE">
            <a:alpha val="90000"/>
            <a:hueOff val="0"/>
            <a:satOff val="0"/>
            <a:lumOff val="0"/>
            <a:alphaOff val="0"/>
          </a:srgbClr>
        </a:solidFill>
        <a:ln w="12700" cap="flat" cmpd="sng" algn="ctr">
          <a:solidFill>
            <a:srgbClr val="2C2825">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GB" sz="1100" b="1" kern="1200">
              <a:solidFill>
                <a:srgbClr val="2C2825">
                  <a:hueOff val="0"/>
                  <a:satOff val="0"/>
                  <a:lumOff val="0"/>
                  <a:alphaOff val="0"/>
                </a:srgbClr>
              </a:solidFill>
              <a:latin typeface="Segoe UI"/>
              <a:ea typeface="+mn-ea"/>
              <a:cs typeface="+mn-cs"/>
            </a:rPr>
            <a:t>Delayed lockdown</a:t>
          </a:r>
        </a:p>
      </dsp:txBody>
      <dsp:txXfrm>
        <a:off x="6951270" y="1574744"/>
        <a:ext cx="957677" cy="5849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712" cy="497928"/>
          </a:xfrm>
          <a:prstGeom prst="rect">
            <a:avLst/>
          </a:prstGeom>
        </p:spPr>
        <p:txBody>
          <a:bodyPr vert="horz" lIns="90965" tIns="45482" rIns="90965" bIns="45482" rtlCol="0"/>
          <a:lstStyle>
            <a:lvl1pPr algn="l">
              <a:defRPr sz="1200"/>
            </a:lvl1pPr>
          </a:lstStyle>
          <a:p>
            <a:endParaRPr lang="en-GB" dirty="0">
              <a:latin typeface="Segoe UI" panose="020B0502040204020203" pitchFamily="34" charset="0"/>
              <a:cs typeface="Segoe UI" panose="020B0502040204020203" pitchFamily="34" charset="0"/>
            </a:endParaRPr>
          </a:p>
        </p:txBody>
      </p:sp>
      <p:sp>
        <p:nvSpPr>
          <p:cNvPr id="3" name="Date Placeholder 2"/>
          <p:cNvSpPr>
            <a:spLocks noGrp="1"/>
          </p:cNvSpPr>
          <p:nvPr>
            <p:ph type="dt" sz="quarter" idx="1"/>
          </p:nvPr>
        </p:nvSpPr>
        <p:spPr>
          <a:xfrm>
            <a:off x="3848789" y="0"/>
            <a:ext cx="2945712" cy="497928"/>
          </a:xfrm>
          <a:prstGeom prst="rect">
            <a:avLst/>
          </a:prstGeom>
        </p:spPr>
        <p:txBody>
          <a:bodyPr vert="horz" lIns="90965" tIns="45482" rIns="90965" bIns="45482" rtlCol="0"/>
          <a:lstStyle>
            <a:lvl1pPr algn="r">
              <a:defRPr sz="1200"/>
            </a:lvl1pPr>
          </a:lstStyle>
          <a:p>
            <a:fld id="{7B801442-24E6-48BC-AE76-DDF03C0BE28A}" type="datetimeFigureOut">
              <a:rPr lang="en-GB" smtClean="0">
                <a:latin typeface="Segoe UI" panose="020B0502040204020203" pitchFamily="34" charset="0"/>
                <a:cs typeface="Segoe UI" panose="020B0502040204020203" pitchFamily="34" charset="0"/>
              </a:rPr>
              <a:t>02/12/2020</a:t>
            </a:fld>
            <a:endParaRPr lang="en-GB">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2"/>
          </p:nvPr>
        </p:nvSpPr>
        <p:spPr>
          <a:xfrm>
            <a:off x="1" y="9428711"/>
            <a:ext cx="2945712" cy="497928"/>
          </a:xfrm>
          <a:prstGeom prst="rect">
            <a:avLst/>
          </a:prstGeom>
        </p:spPr>
        <p:txBody>
          <a:bodyPr vert="horz" lIns="90965" tIns="45482" rIns="90965" bIns="45482" rtlCol="0" anchor="b"/>
          <a:lstStyle>
            <a:lvl1pPr algn="l">
              <a:defRPr sz="1200"/>
            </a:lvl1pPr>
          </a:lstStyle>
          <a:p>
            <a:endParaRPr lang="en-GB" dirty="0">
              <a:latin typeface="Segoe UI" panose="020B0502040204020203" pitchFamily="34" charset="0"/>
              <a:cs typeface="Segoe UI" panose="020B0502040204020203" pitchFamily="34" charset="0"/>
            </a:endParaRPr>
          </a:p>
        </p:txBody>
      </p:sp>
      <p:sp>
        <p:nvSpPr>
          <p:cNvPr id="5" name="Slide Number Placeholder 4"/>
          <p:cNvSpPr>
            <a:spLocks noGrp="1"/>
          </p:cNvSpPr>
          <p:nvPr>
            <p:ph type="sldNum" sz="quarter" idx="3"/>
          </p:nvPr>
        </p:nvSpPr>
        <p:spPr>
          <a:xfrm>
            <a:off x="3848789" y="9428711"/>
            <a:ext cx="2945712" cy="497928"/>
          </a:xfrm>
          <a:prstGeom prst="rect">
            <a:avLst/>
          </a:prstGeom>
        </p:spPr>
        <p:txBody>
          <a:bodyPr vert="horz" lIns="90965" tIns="45482" rIns="90965" bIns="45482" rtlCol="0" anchor="b"/>
          <a:lstStyle>
            <a:lvl1pPr algn="r">
              <a:defRPr sz="1200"/>
            </a:lvl1pPr>
          </a:lstStyle>
          <a:p>
            <a:fld id="{D9595DC6-97BE-483C-815F-8968491C5407}" type="slidenum">
              <a:rPr lang="en-GB" smtClean="0">
                <a:latin typeface="Segoe UI" panose="020B0502040204020203" pitchFamily="34" charset="0"/>
                <a:cs typeface="Segoe UI" panose="020B0502040204020203" pitchFamily="34" charset="0"/>
              </a:rPr>
              <a:t>‹#›</a:t>
            </a:fld>
            <a:endParaRPr lang="en-GB">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1630642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712" cy="497928"/>
          </a:xfrm>
          <a:prstGeom prst="rect">
            <a:avLst/>
          </a:prstGeom>
        </p:spPr>
        <p:txBody>
          <a:bodyPr vert="horz" lIns="90965" tIns="45482" rIns="90965" bIns="45482" rtlCol="0"/>
          <a:lstStyle>
            <a:lvl1pPr algn="l">
              <a:defRPr sz="1200">
                <a:latin typeface="Segoe UI" panose="020B0502040204020203" pitchFamily="34" charset="0"/>
                <a:cs typeface="Segoe UI" panose="020B0502040204020203" pitchFamily="34" charset="0"/>
              </a:defRPr>
            </a:lvl1pPr>
          </a:lstStyle>
          <a:p>
            <a:endParaRPr lang="en-GB" dirty="0"/>
          </a:p>
        </p:txBody>
      </p:sp>
      <p:sp>
        <p:nvSpPr>
          <p:cNvPr id="3" name="Date Placeholder 2"/>
          <p:cNvSpPr>
            <a:spLocks noGrp="1"/>
          </p:cNvSpPr>
          <p:nvPr>
            <p:ph type="dt" idx="1"/>
          </p:nvPr>
        </p:nvSpPr>
        <p:spPr>
          <a:xfrm>
            <a:off x="3848789" y="0"/>
            <a:ext cx="2945712" cy="497928"/>
          </a:xfrm>
          <a:prstGeom prst="rect">
            <a:avLst/>
          </a:prstGeom>
        </p:spPr>
        <p:txBody>
          <a:bodyPr vert="horz" lIns="90965" tIns="45482" rIns="90965" bIns="45482" rtlCol="0"/>
          <a:lstStyle>
            <a:lvl1pPr algn="r">
              <a:defRPr sz="1200">
                <a:latin typeface="Segoe UI" panose="020B0502040204020203" pitchFamily="34" charset="0"/>
                <a:cs typeface="Segoe UI" panose="020B0502040204020203" pitchFamily="34" charset="0"/>
              </a:defRPr>
            </a:lvl1pPr>
          </a:lstStyle>
          <a:p>
            <a:fld id="{892D59DF-F70F-4721-BE77-6CE62E0E0187}" type="datetimeFigureOut">
              <a:rPr lang="en-GB" smtClean="0"/>
              <a:pPr/>
              <a:t>02/12/2020</a:t>
            </a:fld>
            <a:endParaRPr lang="en-GB"/>
          </a:p>
        </p:txBody>
      </p:sp>
      <p:sp>
        <p:nvSpPr>
          <p:cNvPr id="4" name="Slide Image Placeholder 3"/>
          <p:cNvSpPr>
            <a:spLocks noGrp="1" noRot="1" noChangeAspect="1"/>
          </p:cNvSpPr>
          <p:nvPr>
            <p:ph type="sldImg" idx="2"/>
          </p:nvPr>
        </p:nvSpPr>
        <p:spPr>
          <a:xfrm>
            <a:off x="1031875" y="1241425"/>
            <a:ext cx="4732338" cy="3348038"/>
          </a:xfrm>
          <a:prstGeom prst="rect">
            <a:avLst/>
          </a:prstGeom>
          <a:noFill/>
          <a:ln w="12700">
            <a:solidFill>
              <a:prstClr val="black"/>
            </a:solidFill>
          </a:ln>
        </p:spPr>
        <p:txBody>
          <a:bodyPr vert="horz" lIns="90965" tIns="45482" rIns="90965" bIns="45482" rtlCol="0" anchor="ctr"/>
          <a:lstStyle/>
          <a:p>
            <a:endParaRPr lang="en-GB"/>
          </a:p>
        </p:txBody>
      </p:sp>
      <p:sp>
        <p:nvSpPr>
          <p:cNvPr id="5" name="Notes Placeholder 4"/>
          <p:cNvSpPr>
            <a:spLocks noGrp="1"/>
          </p:cNvSpPr>
          <p:nvPr>
            <p:ph type="body" sz="quarter" idx="3"/>
          </p:nvPr>
        </p:nvSpPr>
        <p:spPr>
          <a:xfrm>
            <a:off x="679292" y="4776598"/>
            <a:ext cx="5437506" cy="3910010"/>
          </a:xfrm>
          <a:prstGeom prst="rect">
            <a:avLst/>
          </a:prstGeom>
        </p:spPr>
        <p:txBody>
          <a:bodyPr vert="horz" lIns="90965" tIns="45482" rIns="90965" bIns="454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711"/>
            <a:ext cx="2945712" cy="497928"/>
          </a:xfrm>
          <a:prstGeom prst="rect">
            <a:avLst/>
          </a:prstGeom>
        </p:spPr>
        <p:txBody>
          <a:bodyPr vert="horz" lIns="90965" tIns="45482" rIns="90965" bIns="45482" rtlCol="0" anchor="b"/>
          <a:lstStyle>
            <a:lvl1pPr algn="l">
              <a:defRPr sz="1200">
                <a:latin typeface="Segoe UI" panose="020B0502040204020203" pitchFamily="34" charset="0"/>
                <a:cs typeface="Segoe UI" panose="020B0502040204020203" pitchFamily="34" charset="0"/>
              </a:defRPr>
            </a:lvl1pPr>
          </a:lstStyle>
          <a:p>
            <a:endParaRPr lang="en-GB"/>
          </a:p>
        </p:txBody>
      </p:sp>
      <p:sp>
        <p:nvSpPr>
          <p:cNvPr id="7" name="Slide Number Placeholder 6"/>
          <p:cNvSpPr>
            <a:spLocks noGrp="1"/>
          </p:cNvSpPr>
          <p:nvPr>
            <p:ph type="sldNum" sz="quarter" idx="5"/>
          </p:nvPr>
        </p:nvSpPr>
        <p:spPr>
          <a:xfrm>
            <a:off x="3848789" y="9428711"/>
            <a:ext cx="2945712" cy="497928"/>
          </a:xfrm>
          <a:prstGeom prst="rect">
            <a:avLst/>
          </a:prstGeom>
        </p:spPr>
        <p:txBody>
          <a:bodyPr vert="horz" lIns="90965" tIns="45482" rIns="90965" bIns="45482" rtlCol="0" anchor="b"/>
          <a:lstStyle>
            <a:lvl1pPr algn="r">
              <a:defRPr sz="1200">
                <a:latin typeface="Segoe UI" panose="020B0502040204020203" pitchFamily="34" charset="0"/>
                <a:cs typeface="Segoe UI" panose="020B0502040204020203" pitchFamily="34" charset="0"/>
              </a:defRPr>
            </a:lvl1pPr>
          </a:lstStyle>
          <a:p>
            <a:fld id="{3737C15B-F325-4E1B-8D01-22104E2DC43C}" type="slidenum">
              <a:rPr lang="en-GB" smtClean="0"/>
              <a:pPr/>
              <a:t>‹#›</a:t>
            </a:fld>
            <a:endParaRPr lang="en-GB"/>
          </a:p>
        </p:txBody>
      </p:sp>
    </p:spTree>
    <p:extLst>
      <p:ext uri="{BB962C8B-B14F-4D97-AF65-F5344CB8AC3E}">
        <p14:creationId xmlns:p14="http://schemas.microsoft.com/office/powerpoint/2010/main" val="3361836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2pPr>
    <a:lvl3pPr marL="9144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3pPr>
    <a:lvl4pPr marL="13716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4pPr>
    <a:lvl5pPr marL="1828800" algn="l" defTabSz="914400" rtl="0" eaLnBrk="1" latinLnBrk="0" hangingPunct="1">
      <a:defRPr sz="1200" kern="1200">
        <a:solidFill>
          <a:schemeClr val="tx1"/>
        </a:solidFill>
        <a:latin typeface="Segoe UI" panose="020B0502040204020203" pitchFamily="34" charset="0"/>
        <a:ea typeface="+mn-ea"/>
        <a:cs typeface="Segoe UI" panose="020B0502040204020203"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We’ve dedicated a whole week to health inequalities, exploring what that means for women, for the homeless, for children and young people mental health.</a:t>
            </a:r>
          </a:p>
          <a:p>
            <a:r>
              <a:rPr lang="en-GB"/>
              <a:t>This with regards to ethnicity and COVID-19 became personal.</a:t>
            </a:r>
          </a:p>
          <a:p>
            <a:r>
              <a:rPr lang="en-GB"/>
              <a:t>As the data of the disproportion impact of COVID began to emerge – two things struck me:</a:t>
            </a:r>
          </a:p>
          <a:p>
            <a:r>
              <a:rPr lang="en-GB"/>
              <a:t>Many family members are in the high risk category</a:t>
            </a:r>
          </a:p>
          <a:p>
            <a:r>
              <a:rPr lang="en-GB"/>
              <a:t>There’s some very lazy assumptions being made as to the reason why outcomes were worse- and the quote here from Kayla (one of our interviewees) illustrates this.</a:t>
            </a:r>
          </a:p>
          <a:p>
            <a:r>
              <a:rPr lang="en-GB"/>
              <a:t>Lots of work emerged and is beginning to emerge on this but we felt what was missing was the individual stories of the people we are and how we experienced the pandemic</a:t>
            </a:r>
          </a:p>
          <a:p>
            <a:r>
              <a:rPr lang="en-GB"/>
              <a:t>And crucially, we had the skills to understand the knowledge gap and the support to do something about it  - how lucky am I!</a:t>
            </a:r>
          </a:p>
        </p:txBody>
      </p:sp>
      <p:sp>
        <p:nvSpPr>
          <p:cNvPr id="4" name="Slide Number Placeholder 3"/>
          <p:cNvSpPr>
            <a:spLocks noGrp="1"/>
          </p:cNvSpPr>
          <p:nvPr>
            <p:ph type="sldNum" sz="quarter" idx="5"/>
          </p:nvPr>
        </p:nvSpPr>
        <p:spPr/>
        <p:txBody>
          <a:bodyPr/>
          <a:lstStyle/>
          <a:p>
            <a:fld id="{3737C15B-F325-4E1B-8D01-22104E2DC43C}" type="slidenum">
              <a:rPr lang="en-GB" smtClean="0"/>
              <a:pPr/>
              <a:t>2</a:t>
            </a:fld>
            <a:endParaRPr lang="en-GB"/>
          </a:p>
        </p:txBody>
      </p:sp>
    </p:spTree>
    <p:extLst>
      <p:ext uri="{BB962C8B-B14F-4D97-AF65-F5344CB8AC3E}">
        <p14:creationId xmlns:p14="http://schemas.microsoft.com/office/powerpoint/2010/main" val="2304124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had COVID (some not confirmed because of the lack of testing in the initial period) in their household – ranging in severity</a:t>
            </a:r>
          </a:p>
          <a:p>
            <a:r>
              <a:rPr lang="en-GB"/>
              <a:t>Individuals related the story of their household,</a:t>
            </a:r>
          </a:p>
          <a:p>
            <a:r>
              <a:rPr lang="en-GB"/>
              <a:t>3 people were hospitalised, one had a household member that died in hospital.  </a:t>
            </a:r>
          </a:p>
          <a:p>
            <a:r>
              <a:rPr lang="en-GB"/>
              <a:t>Many worked for the NHS not necessarily clinical or public sector.</a:t>
            </a:r>
          </a:p>
          <a:p>
            <a:endParaRPr lang="en-GB"/>
          </a:p>
        </p:txBody>
      </p:sp>
      <p:sp>
        <p:nvSpPr>
          <p:cNvPr id="4" name="Slide Number Placeholder 3"/>
          <p:cNvSpPr>
            <a:spLocks noGrp="1"/>
          </p:cNvSpPr>
          <p:nvPr>
            <p:ph type="sldNum" sz="quarter" idx="5"/>
          </p:nvPr>
        </p:nvSpPr>
        <p:spPr/>
        <p:txBody>
          <a:bodyPr/>
          <a:lstStyle/>
          <a:p>
            <a:fld id="{3737C15B-F325-4E1B-8D01-22104E2DC43C}" type="slidenum">
              <a:rPr lang="en-GB" smtClean="0"/>
              <a:pPr/>
              <a:t>3</a:t>
            </a:fld>
            <a:endParaRPr lang="en-GB"/>
          </a:p>
        </p:txBody>
      </p:sp>
    </p:spTree>
    <p:extLst>
      <p:ext uri="{BB962C8B-B14F-4D97-AF65-F5344CB8AC3E}">
        <p14:creationId xmlns:p14="http://schemas.microsoft.com/office/powerpoint/2010/main" val="325850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37C15B-F325-4E1B-8D01-22104E2DC43C}" type="slidenum">
              <a:rPr lang="en-GB" smtClean="0"/>
              <a:pPr/>
              <a:t>9</a:t>
            </a:fld>
            <a:endParaRPr lang="en-GB"/>
          </a:p>
        </p:txBody>
      </p:sp>
    </p:spTree>
    <p:extLst>
      <p:ext uri="{BB962C8B-B14F-4D97-AF65-F5344CB8AC3E}">
        <p14:creationId xmlns:p14="http://schemas.microsoft.com/office/powerpoint/2010/main" val="1504505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737C15B-F325-4E1B-8D01-22104E2DC43C}" type="slidenum">
              <a:rPr lang="en-GB" smtClean="0"/>
              <a:pPr/>
              <a:t>10</a:t>
            </a:fld>
            <a:endParaRPr lang="en-GB"/>
          </a:p>
        </p:txBody>
      </p:sp>
    </p:spTree>
    <p:extLst>
      <p:ext uri="{BB962C8B-B14F-4D97-AF65-F5344CB8AC3E}">
        <p14:creationId xmlns:p14="http://schemas.microsoft.com/office/powerpoint/2010/main" val="1058452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Ethnicity derives from the Greek word ethnos, meaning a nation It reflects a complex, multidimensional and fluid </a:t>
            </a:r>
            <a:r>
              <a:rPr lang="en-GB" b="1"/>
              <a:t>social construct </a:t>
            </a:r>
            <a:r>
              <a:rPr lang="en-GB"/>
              <a:t>that requires </a:t>
            </a:r>
            <a:r>
              <a:rPr lang="en-GB" b="1"/>
              <a:t>self-identification</a:t>
            </a:r>
            <a:r>
              <a:rPr lang="en-GB"/>
              <a:t> with one or more of the following:</a:t>
            </a:r>
          </a:p>
          <a:p>
            <a:pPr marL="610202" lvl="1" indent="-342900"/>
            <a:r>
              <a:rPr lang="en-GB"/>
              <a:t>shared origins or social background</a:t>
            </a:r>
          </a:p>
          <a:p>
            <a:pPr marL="610202" lvl="1" indent="-342900"/>
            <a:r>
              <a:rPr lang="en-GB"/>
              <a:t>shared culture and traditions that are distinctive and maintained between generations</a:t>
            </a:r>
          </a:p>
          <a:p>
            <a:pPr marL="610202" lvl="1" indent="-342900"/>
            <a:r>
              <a:rPr lang="en-GB"/>
              <a:t>a common language </a:t>
            </a:r>
          </a:p>
          <a:p>
            <a:r>
              <a:rPr lang="en-GB"/>
              <a:t>In the UK it is also usually a shorthand term for people sharing a distinctive physical appearance, usually </a:t>
            </a:r>
            <a:r>
              <a:rPr lang="en-GB" b="1"/>
              <a:t>skin colour </a:t>
            </a:r>
            <a:r>
              <a:rPr lang="en-GB"/>
              <a:t>with ancestral origins in Europe, Asia, Africa or the Caribbean. </a:t>
            </a:r>
          </a:p>
          <a:p>
            <a:r>
              <a:rPr lang="en-GB"/>
              <a:t>Ethnicity is diverse and therefore communities too. When we’re looking at ethnicity data for analysis and decision making, I would emphasise that we go beyond the ethnicity, but think about gender, religion and other identities</a:t>
            </a:r>
          </a:p>
          <a:p>
            <a:endParaRPr lang="en-GB"/>
          </a:p>
          <a:p>
            <a:endParaRPr lang="en-GB"/>
          </a:p>
        </p:txBody>
      </p:sp>
      <p:sp>
        <p:nvSpPr>
          <p:cNvPr id="4" name="Slide Number Placeholder 3"/>
          <p:cNvSpPr>
            <a:spLocks noGrp="1"/>
          </p:cNvSpPr>
          <p:nvPr>
            <p:ph type="sldNum" sz="quarter" idx="5"/>
          </p:nvPr>
        </p:nvSpPr>
        <p:spPr/>
        <p:txBody>
          <a:bodyPr/>
          <a:lstStyle/>
          <a:p>
            <a:fld id="{3737C15B-F325-4E1B-8D01-22104E2DC43C}" type="slidenum">
              <a:rPr lang="en-GB" smtClean="0"/>
              <a:pPr/>
              <a:t>12</a:t>
            </a:fld>
            <a:endParaRPr lang="en-GB"/>
          </a:p>
        </p:txBody>
      </p:sp>
    </p:spTree>
    <p:extLst>
      <p:ext uri="{BB962C8B-B14F-4D97-AF65-F5344CB8AC3E}">
        <p14:creationId xmlns:p14="http://schemas.microsoft.com/office/powerpoint/2010/main" val="385611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Illustrate with south Asian migration example. - a little bit of history</a:t>
            </a:r>
          </a:p>
        </p:txBody>
      </p:sp>
      <p:sp>
        <p:nvSpPr>
          <p:cNvPr id="4" name="Slide Number Placeholder 3"/>
          <p:cNvSpPr>
            <a:spLocks noGrp="1"/>
          </p:cNvSpPr>
          <p:nvPr>
            <p:ph type="sldNum" sz="quarter" idx="5"/>
          </p:nvPr>
        </p:nvSpPr>
        <p:spPr/>
        <p:txBody>
          <a:bodyPr/>
          <a:lstStyle/>
          <a:p>
            <a:fld id="{3737C15B-F325-4E1B-8D01-22104E2DC43C}" type="slidenum">
              <a:rPr lang="en-GB" smtClean="0"/>
              <a:pPr/>
              <a:t>13</a:t>
            </a:fld>
            <a:endParaRPr lang="en-GB"/>
          </a:p>
        </p:txBody>
      </p:sp>
    </p:spTree>
    <p:extLst>
      <p:ext uri="{BB962C8B-B14F-4D97-AF65-F5344CB8AC3E}">
        <p14:creationId xmlns:p14="http://schemas.microsoft.com/office/powerpoint/2010/main" val="2950308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A">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7240" cy="7558411"/>
          </a:xfrm>
          <a:prstGeom prst="rect">
            <a:avLst/>
          </a:prstGeom>
        </p:spPr>
      </p:pic>
      <p:sp>
        <p:nvSpPr>
          <p:cNvPr id="7" name="Title 1"/>
          <p:cNvSpPr>
            <a:spLocks noGrp="1"/>
          </p:cNvSpPr>
          <p:nvPr>
            <p:ph type="ctrTitle" hasCustomPrompt="1"/>
          </p:nvPr>
        </p:nvSpPr>
        <p:spPr>
          <a:xfrm>
            <a:off x="666000" y="2160000"/>
            <a:ext cx="7920000" cy="2520000"/>
          </a:xfrm>
        </p:spPr>
        <p:txBody>
          <a:bodyPr anchor="b" anchorCtr="0">
            <a:noAutofit/>
          </a:bodyPr>
          <a:lstStyle>
            <a:lvl1pPr>
              <a:defRPr sz="3600" b="1">
                <a:latin typeface="Segoe UI" panose="020B0502040204020203" pitchFamily="34" charset="0"/>
                <a:cs typeface="Segoe UI" panose="020B0502040204020203" pitchFamily="34" charset="0"/>
              </a:defRPr>
            </a:lvl1pPr>
          </a:lstStyle>
          <a:p>
            <a:r>
              <a:rPr lang="en-US"/>
              <a:t>Title</a:t>
            </a:r>
            <a:endParaRPr lang="en-US" dirty="0"/>
          </a:p>
        </p:txBody>
      </p:sp>
      <p:sp>
        <p:nvSpPr>
          <p:cNvPr id="8" name="Subtitle 2"/>
          <p:cNvSpPr>
            <a:spLocks noGrp="1"/>
          </p:cNvSpPr>
          <p:nvPr>
            <p:ph type="subTitle" idx="1" hasCustomPrompt="1"/>
          </p:nvPr>
        </p:nvSpPr>
        <p:spPr>
          <a:xfrm>
            <a:off x="666000" y="5040000"/>
            <a:ext cx="7920000" cy="1440000"/>
          </a:xfrm>
        </p:spPr>
        <p:txBody>
          <a:bodyPr>
            <a:noAutofit/>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Subtitle</a:t>
            </a:r>
            <a:endParaRPr lang="en-US" dirty="0"/>
          </a:p>
        </p:txBody>
      </p:sp>
    </p:spTree>
    <p:extLst>
      <p:ext uri="{BB962C8B-B14F-4D97-AF65-F5344CB8AC3E}">
        <p14:creationId xmlns:p14="http://schemas.microsoft.com/office/powerpoint/2010/main" val="175023528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Chart">
    <p:bg>
      <p:bgPr>
        <a:solidFill>
          <a:schemeClr val="bg1"/>
        </a:solidFill>
        <a:effectLst/>
      </p:bgPr>
    </p:bg>
    <p:spTree>
      <p:nvGrpSpPr>
        <p:cNvPr id="1" name=""/>
        <p:cNvGrpSpPr/>
        <p:nvPr/>
      </p:nvGrpSpPr>
      <p:grpSpPr>
        <a:xfrm>
          <a:off x="0" y="0"/>
          <a:ext cx="0" cy="0"/>
          <a:chOff x="0" y="0"/>
          <a:chExt cx="0" cy="0"/>
        </a:xfrm>
      </p:grpSpPr>
      <p:sp>
        <p:nvSpPr>
          <p:cNvPr id="15" name="Chart Placeholder 2">
            <a:extLst>
              <a:ext uri="{FF2B5EF4-FFF2-40B4-BE49-F238E27FC236}">
                <a16:creationId xmlns:a16="http://schemas.microsoft.com/office/drawing/2014/main" id="{AB7457E5-D9DD-4648-A183-7A36708568BE}"/>
              </a:ext>
            </a:extLst>
          </p:cNvPr>
          <p:cNvSpPr>
            <a:spLocks noGrp="1"/>
          </p:cNvSpPr>
          <p:nvPr>
            <p:ph type="chart" sz="quarter" idx="13"/>
          </p:nvPr>
        </p:nvSpPr>
        <p:spPr>
          <a:xfrm>
            <a:off x="378726" y="1742513"/>
            <a:ext cx="9932768" cy="5140828"/>
          </a:xfrm>
        </p:spPr>
        <p:txBody>
          <a:bodyPr/>
          <a:lstStyle/>
          <a:p>
            <a:endParaRPr lang="en-US"/>
          </a:p>
        </p:txBody>
      </p:sp>
      <p:sp>
        <p:nvSpPr>
          <p:cNvPr id="5" name="Footer Placeholder 4">
            <a:extLst>
              <a:ext uri="{FF2B5EF4-FFF2-40B4-BE49-F238E27FC236}">
                <a16:creationId xmlns:a16="http://schemas.microsoft.com/office/drawing/2014/main" id="{A84CCF75-3FD2-474E-AA65-26A4D2FF9A59}"/>
              </a:ext>
            </a:extLst>
          </p:cNvPr>
          <p:cNvSpPr>
            <a:spLocks noGrp="1"/>
          </p:cNvSpPr>
          <p:nvPr>
            <p:ph type="ftr" sz="quarter" idx="11"/>
          </p:nvPr>
        </p:nvSpPr>
        <p:spPr/>
        <p:txBody>
          <a:bodyPr/>
          <a:lstStyle/>
          <a:p>
            <a:r>
              <a:rPr lang="en-US"/>
              <a:t>Midlands DSU Network | Decision Support Centre</a:t>
            </a:r>
          </a:p>
        </p:txBody>
      </p:sp>
      <p:sp>
        <p:nvSpPr>
          <p:cNvPr id="6" name="Slide Number Placeholder 5">
            <a:extLst>
              <a:ext uri="{FF2B5EF4-FFF2-40B4-BE49-F238E27FC236}">
                <a16:creationId xmlns:a16="http://schemas.microsoft.com/office/drawing/2014/main" id="{CCA3B0BE-4230-5A43-9A44-A12CA96786BE}"/>
              </a:ext>
            </a:extLst>
          </p:cNvPr>
          <p:cNvSpPr>
            <a:spLocks noGrp="1"/>
          </p:cNvSpPr>
          <p:nvPr>
            <p:ph type="sldNum" sz="quarter" idx="12"/>
          </p:nvPr>
        </p:nvSpPr>
        <p:spPr/>
        <p:txBody>
          <a:bodyPr/>
          <a:lstStyle/>
          <a:p>
            <a:fld id="{E37164D7-9B6A-1C43-ACF7-FB85B36CD2BA}" type="slidenum">
              <a:rPr lang="en-US" smtClean="0"/>
              <a:t>‹#›</a:t>
            </a:fld>
            <a:endParaRPr lang="en-US"/>
          </a:p>
        </p:txBody>
      </p:sp>
      <p:sp>
        <p:nvSpPr>
          <p:cNvPr id="9" name="Title Placeholder 1">
            <a:extLst>
              <a:ext uri="{FF2B5EF4-FFF2-40B4-BE49-F238E27FC236}">
                <a16:creationId xmlns:a16="http://schemas.microsoft.com/office/drawing/2014/main" id="{FB9C615E-16E9-5F45-AC47-7FA87D35AFFA}"/>
              </a:ext>
            </a:extLst>
          </p:cNvPr>
          <p:cNvSpPr>
            <a:spLocks noGrp="1"/>
          </p:cNvSpPr>
          <p:nvPr>
            <p:ph type="title"/>
          </p:nvPr>
        </p:nvSpPr>
        <p:spPr>
          <a:xfrm>
            <a:off x="378901" y="425723"/>
            <a:ext cx="9932593" cy="987324"/>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100083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Titl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0692933" cy="7558414"/>
          </a:xfrm>
          <a:prstGeom prst="rect">
            <a:avLst/>
          </a:prstGeom>
        </p:spPr>
      </p:pic>
      <p:sp>
        <p:nvSpPr>
          <p:cNvPr id="7" name="Title 1"/>
          <p:cNvSpPr>
            <a:spLocks noGrp="1"/>
          </p:cNvSpPr>
          <p:nvPr>
            <p:ph type="ctrTitle" hasCustomPrompt="1"/>
          </p:nvPr>
        </p:nvSpPr>
        <p:spPr>
          <a:xfrm>
            <a:off x="666000" y="2160000"/>
            <a:ext cx="7920000" cy="2520000"/>
          </a:xfrm>
        </p:spPr>
        <p:txBody>
          <a:bodyPr anchor="b" anchorCtr="0">
            <a:noAutofit/>
          </a:bodyPr>
          <a:lstStyle>
            <a:lvl1pPr>
              <a:defRPr sz="3600" b="1">
                <a:solidFill>
                  <a:schemeClr val="bg1"/>
                </a:solidFill>
                <a:latin typeface="Segoe UI" panose="020B0502040204020203" pitchFamily="34" charset="0"/>
                <a:cs typeface="Segoe UI" panose="020B0502040204020203" pitchFamily="34" charset="0"/>
              </a:defRPr>
            </a:lvl1pPr>
          </a:lstStyle>
          <a:p>
            <a:r>
              <a:rPr lang="en-US"/>
              <a:t>Chapter title</a:t>
            </a:r>
            <a:endParaRPr lang="en-US" dirty="0"/>
          </a:p>
        </p:txBody>
      </p:sp>
      <p:sp>
        <p:nvSpPr>
          <p:cNvPr id="8" name="Subtitle 2"/>
          <p:cNvSpPr>
            <a:spLocks noGrp="1"/>
          </p:cNvSpPr>
          <p:nvPr>
            <p:ph type="subTitle" idx="1" hasCustomPrompt="1"/>
          </p:nvPr>
        </p:nvSpPr>
        <p:spPr>
          <a:xfrm>
            <a:off x="666000" y="5040000"/>
            <a:ext cx="7920000" cy="1440000"/>
          </a:xfrm>
        </p:spPr>
        <p:txBody>
          <a:bodyPr>
            <a:noAutofit/>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Chapter subtitle</a:t>
            </a:r>
            <a:endParaRPr lang="en-US" dirty="0"/>
          </a:p>
        </p:txBody>
      </p:sp>
      <p:sp>
        <p:nvSpPr>
          <p:cNvPr id="4" name="Slide Number Placeholder 3"/>
          <p:cNvSpPr>
            <a:spLocks noGrp="1"/>
          </p:cNvSpPr>
          <p:nvPr>
            <p:ph type="sldNum" sz="quarter" idx="11"/>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828735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6751" y="396000"/>
            <a:ext cx="9359900" cy="720000"/>
          </a:xfrm>
        </p:spPr>
        <p:txBody>
          <a:bodyPr lIns="72000" tIns="72000" rIns="72000" bIns="72000" anchor="b" anchorCtr="0"/>
          <a:lstStyle>
            <a:lvl1pPr>
              <a:defRPr sz="2800" baseline="0">
                <a:solidFill>
                  <a:srgbClr val="2C2825"/>
                </a:solidFill>
              </a:defRPr>
            </a:lvl1pPr>
          </a:lstStyle>
          <a:p>
            <a:r>
              <a:rPr lang="en-GB"/>
              <a:t>Content: A</a:t>
            </a:r>
            <a:endParaRPr lang="en-US"/>
          </a:p>
        </p:txBody>
      </p:sp>
      <p:sp>
        <p:nvSpPr>
          <p:cNvPr id="13" name="Text Placeholder 4"/>
          <p:cNvSpPr>
            <a:spLocks noGrp="1"/>
          </p:cNvSpPr>
          <p:nvPr>
            <p:ph type="body" sz="quarter" idx="16"/>
          </p:nvPr>
        </p:nvSpPr>
        <p:spPr>
          <a:xfrm>
            <a:off x="666751" y="1476000"/>
            <a:ext cx="9359900" cy="554075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5" name="Slide Number Placeholder 4"/>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35194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B">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5562000" y="1474788"/>
            <a:ext cx="4462462" cy="554400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13" name="Text Placeholder 4"/>
          <p:cNvSpPr>
            <a:spLocks noGrp="1"/>
          </p:cNvSpPr>
          <p:nvPr>
            <p:ph type="body" sz="quarter" idx="16"/>
          </p:nvPr>
        </p:nvSpPr>
        <p:spPr>
          <a:xfrm>
            <a:off x="666751" y="1474788"/>
            <a:ext cx="4464000" cy="554400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4" name="Slide Number Placeholder 3"/>
          <p:cNvSpPr>
            <a:spLocks noGrp="1"/>
          </p:cNvSpPr>
          <p:nvPr>
            <p:ph type="sldNum" sz="quarter" idx="18"/>
          </p:nvPr>
        </p:nvSpPr>
        <p:spPr/>
        <p:txBody>
          <a:bodyPr/>
          <a:lstStyle/>
          <a:p>
            <a:fld id="{450B0164-1B0E-EC47-A805-AF4E4DD1E6D8}" type="slidenum">
              <a:rPr lang="en-US" smtClean="0"/>
              <a:pPr/>
              <a:t>‹#›</a:t>
            </a:fld>
            <a:endParaRPr lang="en-US"/>
          </a:p>
        </p:txBody>
      </p:sp>
      <p:sp>
        <p:nvSpPr>
          <p:cNvPr id="8" name="Title 1"/>
          <p:cNvSpPr>
            <a:spLocks noGrp="1"/>
          </p:cNvSpPr>
          <p:nvPr>
            <p:ph type="ctrTitle" hasCustomPrompt="1"/>
          </p:nvPr>
        </p:nvSpPr>
        <p:spPr>
          <a:xfrm>
            <a:off x="666751" y="396000"/>
            <a:ext cx="9359900" cy="720000"/>
          </a:xfrm>
        </p:spPr>
        <p:txBody>
          <a:bodyPr lIns="72000" tIns="72000" rIns="72000" bIns="72000" anchor="b" anchorCtr="0"/>
          <a:lstStyle>
            <a:lvl1pPr>
              <a:defRPr sz="2800" baseline="0">
                <a:solidFill>
                  <a:srgbClr val="2C2825"/>
                </a:solidFill>
              </a:defRPr>
            </a:lvl1pPr>
          </a:lstStyle>
          <a:p>
            <a:r>
              <a:rPr lang="en-GB"/>
              <a:t>Content: B</a:t>
            </a:r>
            <a:endParaRPr lang="en-US"/>
          </a:p>
        </p:txBody>
      </p:sp>
    </p:spTree>
    <p:extLst>
      <p:ext uri="{BB962C8B-B14F-4D97-AF65-F5344CB8AC3E}">
        <p14:creationId xmlns:p14="http://schemas.microsoft.com/office/powerpoint/2010/main" val="80987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YellowGridA">
    <p:bg>
      <p:bgPr>
        <a:solidFill>
          <a:schemeClr val="bg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66751" y="396000"/>
            <a:ext cx="9359900" cy="720000"/>
          </a:xfrm>
        </p:spPr>
        <p:txBody>
          <a:bodyPr lIns="72000" tIns="72000" rIns="72000" bIns="72000" anchor="b" anchorCtr="0"/>
          <a:lstStyle>
            <a:lvl1pPr>
              <a:defRPr sz="2800" baseline="0">
                <a:solidFill>
                  <a:srgbClr val="2C2825"/>
                </a:solidFill>
              </a:defRPr>
            </a:lvl1pPr>
          </a:lstStyle>
          <a:p>
            <a:r>
              <a:rPr lang="en-GB"/>
              <a:t>Content: yellow grid A</a:t>
            </a:r>
            <a:endParaRPr lang="en-US"/>
          </a:p>
        </p:txBody>
      </p:sp>
      <p:sp>
        <p:nvSpPr>
          <p:cNvPr id="8" name="Text Placeholder 4"/>
          <p:cNvSpPr>
            <a:spLocks noGrp="1"/>
          </p:cNvSpPr>
          <p:nvPr>
            <p:ph type="body" sz="quarter" idx="16"/>
          </p:nvPr>
        </p:nvSpPr>
        <p:spPr>
          <a:xfrm>
            <a:off x="666751" y="1476000"/>
            <a:ext cx="9359900" cy="5540750"/>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1588095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BlackGridA">
    <p:bg>
      <p:bgPr>
        <a:solidFill>
          <a:schemeClr val="tx1"/>
        </a:solid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66751" y="396000"/>
            <a:ext cx="9359900" cy="720000"/>
          </a:xfrm>
        </p:spPr>
        <p:txBody>
          <a:bodyPr lIns="72000" tIns="72000" rIns="72000" bIns="72000" anchor="b" anchorCtr="0"/>
          <a:lstStyle>
            <a:lvl1pPr>
              <a:defRPr sz="2800" baseline="0">
                <a:solidFill>
                  <a:schemeClr val="bg1"/>
                </a:solidFill>
              </a:defRPr>
            </a:lvl1pPr>
          </a:lstStyle>
          <a:p>
            <a:r>
              <a:rPr lang="en-GB"/>
              <a:t>Content: black grid A</a:t>
            </a:r>
            <a:endParaRPr lang="en-US"/>
          </a:p>
        </p:txBody>
      </p:sp>
      <p:sp>
        <p:nvSpPr>
          <p:cNvPr id="8" name="Text Placeholder 4"/>
          <p:cNvSpPr>
            <a:spLocks noGrp="1"/>
          </p:cNvSpPr>
          <p:nvPr>
            <p:ph type="body" sz="quarter" idx="16"/>
          </p:nvPr>
        </p:nvSpPr>
        <p:spPr>
          <a:xfrm>
            <a:off x="666751" y="1476000"/>
            <a:ext cx="9359900" cy="5540750"/>
          </a:xfr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2678365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act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10" y="3046"/>
            <a:ext cx="10683855" cy="7553902"/>
          </a:xfrm>
          <a:prstGeom prst="rect">
            <a:avLst/>
          </a:prstGeom>
        </p:spPr>
      </p:pic>
      <p:sp>
        <p:nvSpPr>
          <p:cNvPr id="12" name="Title 1"/>
          <p:cNvSpPr>
            <a:spLocks noGrp="1"/>
          </p:cNvSpPr>
          <p:nvPr>
            <p:ph type="ctrTitle" hasCustomPrompt="1"/>
          </p:nvPr>
        </p:nvSpPr>
        <p:spPr>
          <a:xfrm>
            <a:off x="4099138" y="1003349"/>
            <a:ext cx="6059593" cy="1554413"/>
          </a:xfrm>
        </p:spPr>
        <p:txBody>
          <a:bodyPr anchor="b" anchorCtr="0">
            <a:noAutofit/>
          </a:bodyPr>
          <a:lstStyle>
            <a:lvl1pPr>
              <a:defRPr baseline="0">
                <a:solidFill>
                  <a:srgbClr val="2C2825"/>
                </a:solidFill>
              </a:defRPr>
            </a:lvl1pPr>
          </a:lstStyle>
          <a:p>
            <a:r>
              <a:rPr lang="en-GB"/>
              <a:t>Contact: A</a:t>
            </a:r>
            <a:endParaRPr lang="en-US" dirty="0"/>
          </a:p>
        </p:txBody>
      </p:sp>
      <p:sp>
        <p:nvSpPr>
          <p:cNvPr id="14" name="Text Placeholder 13"/>
          <p:cNvSpPr>
            <a:spLocks noGrp="1"/>
          </p:cNvSpPr>
          <p:nvPr>
            <p:ph type="body" sz="quarter" idx="10"/>
          </p:nvPr>
        </p:nvSpPr>
        <p:spPr>
          <a:xfrm>
            <a:off x="4099137" y="2771593"/>
            <a:ext cx="6059593" cy="3458566"/>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Click to edit Master text styles</a:t>
            </a:r>
          </a:p>
        </p:txBody>
      </p:sp>
      <p:sp>
        <p:nvSpPr>
          <p:cNvPr id="3" name="Slide Number Placeholder 2"/>
          <p:cNvSpPr>
            <a:spLocks noGrp="1"/>
          </p:cNvSpPr>
          <p:nvPr>
            <p:ph type="sldNum" sz="quarter" idx="12"/>
          </p:nvPr>
        </p:nvSpPr>
        <p:spPr/>
        <p:txBody>
          <a:bodyPr/>
          <a:lstStyle/>
          <a:p>
            <a:fld id="{450B0164-1B0E-EC47-A805-AF4E4DD1E6D8}" type="slidenum">
              <a:rPr lang="en-US" smtClean="0"/>
              <a:pPr/>
              <a:t>‹#›</a:t>
            </a:fld>
            <a:endParaRPr lang="en-US"/>
          </a:p>
        </p:txBody>
      </p:sp>
    </p:spTree>
    <p:extLst>
      <p:ext uri="{BB962C8B-B14F-4D97-AF65-F5344CB8AC3E}">
        <p14:creationId xmlns:p14="http://schemas.microsoft.com/office/powerpoint/2010/main" val="92130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p:bg>
      <p:bgRef idx="1001">
        <a:schemeClr val="bg2"/>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697240" cy="7558411"/>
          </a:xfrm>
          <a:prstGeom prst="rect">
            <a:avLst/>
          </a:prstGeom>
        </p:spPr>
      </p:pic>
      <p:sp>
        <p:nvSpPr>
          <p:cNvPr id="7" name="Title 1"/>
          <p:cNvSpPr>
            <a:spLocks noGrp="1"/>
          </p:cNvSpPr>
          <p:nvPr>
            <p:ph type="ctrTitle" hasCustomPrompt="1"/>
          </p:nvPr>
        </p:nvSpPr>
        <p:spPr>
          <a:xfrm>
            <a:off x="666000" y="2160000"/>
            <a:ext cx="7920000" cy="2520000"/>
          </a:xfrm>
        </p:spPr>
        <p:txBody>
          <a:bodyPr anchor="b" anchorCtr="0">
            <a:noAutofit/>
          </a:bodyPr>
          <a:lstStyle>
            <a:lvl1pPr>
              <a:defRPr sz="3600" b="1">
                <a:latin typeface="Segoe UI" panose="020B0502040204020203" pitchFamily="34" charset="0"/>
                <a:cs typeface="Segoe UI" panose="020B0502040204020203" pitchFamily="34" charset="0"/>
              </a:defRPr>
            </a:lvl1pPr>
          </a:lstStyle>
          <a:p>
            <a:r>
              <a:rPr lang="en-US"/>
              <a:t>Title</a:t>
            </a:r>
          </a:p>
        </p:txBody>
      </p:sp>
      <p:sp>
        <p:nvSpPr>
          <p:cNvPr id="8" name="Subtitle 2"/>
          <p:cNvSpPr>
            <a:spLocks noGrp="1"/>
          </p:cNvSpPr>
          <p:nvPr>
            <p:ph type="subTitle" idx="1" hasCustomPrompt="1"/>
          </p:nvPr>
        </p:nvSpPr>
        <p:spPr>
          <a:xfrm>
            <a:off x="666000" y="5040000"/>
            <a:ext cx="7920000" cy="1440000"/>
          </a:xfrm>
        </p:spPr>
        <p:txBody>
          <a:bodyPr>
            <a:noAutofit/>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521437" indent="0" algn="ctr">
              <a:buNone/>
              <a:defRPr>
                <a:solidFill>
                  <a:schemeClr val="tx1">
                    <a:tint val="75000"/>
                  </a:schemeClr>
                </a:solidFill>
              </a:defRPr>
            </a:lvl2pPr>
            <a:lvl3pPr marL="1042873" indent="0" algn="ctr">
              <a:buNone/>
              <a:defRPr>
                <a:solidFill>
                  <a:schemeClr val="tx1">
                    <a:tint val="75000"/>
                  </a:schemeClr>
                </a:solidFill>
              </a:defRPr>
            </a:lvl3pPr>
            <a:lvl4pPr marL="1564310" indent="0" algn="ctr">
              <a:buNone/>
              <a:defRPr>
                <a:solidFill>
                  <a:schemeClr val="tx1">
                    <a:tint val="75000"/>
                  </a:schemeClr>
                </a:solidFill>
              </a:defRPr>
            </a:lvl4pPr>
            <a:lvl5pPr marL="2085746" indent="0" algn="ctr">
              <a:buNone/>
              <a:defRPr>
                <a:solidFill>
                  <a:schemeClr val="tx1">
                    <a:tint val="75000"/>
                  </a:schemeClr>
                </a:solidFill>
              </a:defRPr>
            </a:lvl5pPr>
            <a:lvl6pPr marL="2607183" indent="0" algn="ctr">
              <a:buNone/>
              <a:defRPr>
                <a:solidFill>
                  <a:schemeClr val="tx1">
                    <a:tint val="75000"/>
                  </a:schemeClr>
                </a:solidFill>
              </a:defRPr>
            </a:lvl6pPr>
            <a:lvl7pPr marL="3128620" indent="0" algn="ctr">
              <a:buNone/>
              <a:defRPr>
                <a:solidFill>
                  <a:schemeClr val="tx1">
                    <a:tint val="75000"/>
                  </a:schemeClr>
                </a:solidFill>
              </a:defRPr>
            </a:lvl7pPr>
            <a:lvl8pPr marL="3650056" indent="0" algn="ctr">
              <a:buNone/>
              <a:defRPr>
                <a:solidFill>
                  <a:schemeClr val="tx1">
                    <a:tint val="75000"/>
                  </a:schemeClr>
                </a:solidFill>
              </a:defRPr>
            </a:lvl8pPr>
            <a:lvl9pPr marL="4171493" indent="0" algn="ctr">
              <a:buNone/>
              <a:defRPr>
                <a:solidFill>
                  <a:schemeClr val="tx1">
                    <a:tint val="75000"/>
                  </a:schemeClr>
                </a:solidFill>
              </a:defRPr>
            </a:lvl9pPr>
          </a:lstStyle>
          <a:p>
            <a:r>
              <a:rPr lang="en-US"/>
              <a:t>Subtitle</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46514" y="360269"/>
            <a:ext cx="2168596" cy="1832644"/>
          </a:xfrm>
          <a:prstGeom prst="rect">
            <a:avLst/>
          </a:prstGeom>
        </p:spPr>
      </p:pic>
    </p:spTree>
    <p:extLst>
      <p:ext uri="{BB962C8B-B14F-4D97-AF65-F5344CB8AC3E}">
        <p14:creationId xmlns:p14="http://schemas.microsoft.com/office/powerpoint/2010/main" val="421297623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D1B354B6-4158-0247-AFE5-F9A8CE1C8C22}"/>
              </a:ext>
            </a:extLst>
          </p:cNvPr>
          <p:cNvSpPr>
            <a:spLocks noGrp="1"/>
          </p:cNvSpPr>
          <p:nvPr>
            <p:ph type="ftr" sz="quarter" idx="11"/>
          </p:nvPr>
        </p:nvSpPr>
        <p:spPr/>
        <p:txBody>
          <a:bodyPr/>
          <a:lstStyle>
            <a:lvl1pPr>
              <a:defRPr>
                <a:solidFill>
                  <a:schemeClr val="tx1">
                    <a:lumMod val="85000"/>
                    <a:lumOff val="15000"/>
                  </a:schemeClr>
                </a:solidFill>
              </a:defRPr>
            </a:lvl1pPr>
          </a:lstStyle>
          <a:p>
            <a:r>
              <a:rPr lang="en-US"/>
              <a:t>Midlands DSU Network | Decision Support Centre</a:t>
            </a:r>
          </a:p>
        </p:txBody>
      </p:sp>
      <p:sp>
        <p:nvSpPr>
          <p:cNvPr id="6" name="Slide Number Placeholder 5">
            <a:extLst>
              <a:ext uri="{FF2B5EF4-FFF2-40B4-BE49-F238E27FC236}">
                <a16:creationId xmlns:a16="http://schemas.microsoft.com/office/drawing/2014/main" id="{8BA5BB14-538F-1A4E-B3C9-EA3BA8B54064}"/>
              </a:ext>
            </a:extLst>
          </p:cNvPr>
          <p:cNvSpPr>
            <a:spLocks noGrp="1"/>
          </p:cNvSpPr>
          <p:nvPr>
            <p:ph type="sldNum" sz="quarter" idx="12"/>
          </p:nvPr>
        </p:nvSpPr>
        <p:spPr/>
        <p:txBody>
          <a:bodyPr/>
          <a:lstStyle>
            <a:lvl1pPr algn="ctr">
              <a:defRPr/>
            </a:lvl1pPr>
          </a:lstStyle>
          <a:p>
            <a:fld id="{E37164D7-9B6A-1C43-ACF7-FB85B36CD2BA}" type="slidenum">
              <a:rPr lang="en-US" smtClean="0"/>
              <a:pPr/>
              <a:t>‹#›</a:t>
            </a:fld>
            <a:endParaRPr lang="en-US"/>
          </a:p>
        </p:txBody>
      </p:sp>
      <p:sp>
        <p:nvSpPr>
          <p:cNvPr id="8" name="Content Placeholder 2">
            <a:extLst>
              <a:ext uri="{FF2B5EF4-FFF2-40B4-BE49-F238E27FC236}">
                <a16:creationId xmlns:a16="http://schemas.microsoft.com/office/drawing/2014/main" id="{F20987DA-20E4-6D48-AE56-E1B191556B69}"/>
              </a:ext>
            </a:extLst>
          </p:cNvPr>
          <p:cNvSpPr>
            <a:spLocks noGrp="1"/>
          </p:cNvSpPr>
          <p:nvPr>
            <p:ph idx="1"/>
          </p:nvPr>
        </p:nvSpPr>
        <p:spPr>
          <a:xfrm>
            <a:off x="378899" y="1742514"/>
            <a:ext cx="9932592" cy="5140828"/>
          </a:xfrm>
        </p:spPr>
        <p:txBody>
          <a:bodyPr/>
          <a:lstStyle>
            <a:lvl1pPr marL="267302" marR="0" indent="-267302" algn="l" defTabSz="712807" rtl="0" eaLnBrk="1" fontAlgn="auto" latinLnBrk="0" hangingPunct="1">
              <a:lnSpc>
                <a:spcPct val="90000"/>
              </a:lnSpc>
              <a:spcBef>
                <a:spcPts val="779"/>
              </a:spcBef>
              <a:spcAft>
                <a:spcPts val="0"/>
              </a:spcAft>
              <a:buClrTx/>
              <a:buSzTx/>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a:extLst>
              <a:ext uri="{FF2B5EF4-FFF2-40B4-BE49-F238E27FC236}">
                <a16:creationId xmlns:a16="http://schemas.microsoft.com/office/drawing/2014/main" id="{4E3B0F1A-F225-9748-9EE1-7F9FE78844E5}"/>
              </a:ext>
            </a:extLst>
          </p:cNvPr>
          <p:cNvSpPr>
            <a:spLocks noGrp="1"/>
          </p:cNvSpPr>
          <p:nvPr>
            <p:ph type="title"/>
          </p:nvPr>
        </p:nvSpPr>
        <p:spPr>
          <a:xfrm>
            <a:off x="378901" y="425723"/>
            <a:ext cx="9932593" cy="987324"/>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38589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6751" y="396000"/>
            <a:ext cx="9359900" cy="720000"/>
          </a:xfrm>
          <a:prstGeom prst="rect">
            <a:avLst/>
          </a:prstGeom>
        </p:spPr>
        <p:txBody>
          <a:bodyPr vert="horz" lIns="72000" tIns="72000" rIns="72000" bIns="7200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66750" y="1474788"/>
            <a:ext cx="9359900" cy="5544000"/>
          </a:xfrm>
          <a:prstGeom prst="rect">
            <a:avLst/>
          </a:prstGeom>
        </p:spPr>
        <p:txBody>
          <a:bodyPr vert="horz" lIns="72000" tIns="72000" rIns="72000" bIns="72000" rtlCol="0">
            <a:noAutofit/>
          </a:bodyPr>
          <a:lstStyle/>
          <a:p>
            <a:pPr lvl="0"/>
            <a:r>
              <a:rPr lang="en-US" dirty="0"/>
              <a:t>Click to edit Master </a:t>
            </a:r>
            <a:r>
              <a:rPr lang="en-US"/>
              <a:t>text styles</a:t>
            </a:r>
          </a:p>
        </p:txBody>
      </p:sp>
      <p:sp>
        <p:nvSpPr>
          <p:cNvPr id="8" name="Footer Placeholder 4"/>
          <p:cNvSpPr>
            <a:spLocks noGrp="1"/>
          </p:cNvSpPr>
          <p:nvPr>
            <p:ph type="ftr" sz="quarter" idx="3"/>
          </p:nvPr>
        </p:nvSpPr>
        <p:spPr>
          <a:xfrm>
            <a:off x="666751" y="7020000"/>
            <a:ext cx="7920000" cy="361337"/>
          </a:xfrm>
          <a:prstGeom prst="rect">
            <a:avLst/>
          </a:prstGeom>
        </p:spPr>
        <p:txBody>
          <a:bodyPr lIns="72000" tIns="72000" rIns="72000" bIns="72000"/>
          <a:lstStyle>
            <a:lvl1pPr algn="l">
              <a:defRPr sz="1000">
                <a:solidFill>
                  <a:srgbClr val="2C2825"/>
                </a:solidFill>
                <a:latin typeface="Segoe UI" panose="020B0502040204020203" pitchFamily="34" charset="0"/>
                <a:ea typeface="Segoe UI" panose="020B0502040204020203" pitchFamily="34" charset="0"/>
                <a:cs typeface="Segoe UI" panose="020B0502040204020203" pitchFamily="34" charset="0"/>
              </a:defRPr>
            </a:lvl1pPr>
          </a:lstStyle>
          <a:p>
            <a:endParaRPr lang="en-US" dirty="0"/>
          </a:p>
        </p:txBody>
      </p:sp>
      <p:sp>
        <p:nvSpPr>
          <p:cNvPr id="9" name="Slide Number Placeholder 5"/>
          <p:cNvSpPr>
            <a:spLocks noGrp="1"/>
          </p:cNvSpPr>
          <p:nvPr>
            <p:ph type="sldNum" sz="quarter" idx="4"/>
          </p:nvPr>
        </p:nvSpPr>
        <p:spPr>
          <a:xfrm>
            <a:off x="9306000" y="7020538"/>
            <a:ext cx="720000" cy="361337"/>
          </a:xfrm>
          <a:prstGeom prst="rect">
            <a:avLst/>
          </a:prstGeom>
        </p:spPr>
        <p:txBody>
          <a:bodyPr lIns="72000" tIns="72000" rIns="72000" bIns="72000"/>
          <a:lstStyle>
            <a:lvl1pPr algn="r">
              <a:defRPr sz="1000">
                <a:solidFill>
                  <a:srgbClr val="2C2825"/>
                </a:solidFill>
                <a:latin typeface="Segoe UI" panose="020B0502040204020203" pitchFamily="34" charset="0"/>
                <a:cs typeface="Segoe UI" panose="020B0502040204020203" pitchFamily="34" charset="0"/>
              </a:defRPr>
            </a:lvl1pPr>
          </a:lstStyle>
          <a:p>
            <a:fld id="{450B0164-1B0E-EC47-A805-AF4E4DD1E6D8}" type="slidenum">
              <a:rPr lang="en-US" smtClean="0"/>
              <a:pPr/>
              <a:t>‹#›</a:t>
            </a:fld>
            <a:endParaRPr lang="en-US"/>
          </a:p>
        </p:txBody>
      </p:sp>
    </p:spTree>
    <p:extLst>
      <p:ext uri="{BB962C8B-B14F-4D97-AF65-F5344CB8AC3E}">
        <p14:creationId xmlns:p14="http://schemas.microsoft.com/office/powerpoint/2010/main" val="561955928"/>
      </p:ext>
    </p:extLst>
  </p:cSld>
  <p:clrMap bg1="lt1" tx1="dk1" bg2="lt2" tx2="dk2" accent1="accent1" accent2="accent2" accent3="accent3" accent4="accent4" accent5="accent5" accent6="accent6" hlink="hlink" folHlink="folHlink"/>
  <p:sldLayoutIdLst>
    <p:sldLayoutId id="2147483734" r:id="rId1"/>
    <p:sldLayoutId id="2147483739" r:id="rId2"/>
    <p:sldLayoutId id="2147483744" r:id="rId3"/>
    <p:sldLayoutId id="2147483743" r:id="rId4"/>
    <p:sldLayoutId id="2147483738" r:id="rId5"/>
    <p:sldLayoutId id="2147483741" r:id="rId6"/>
    <p:sldLayoutId id="2147483749" r:id="rId7"/>
    <p:sldLayoutId id="2147483750" r:id="rId8"/>
    <p:sldLayoutId id="2147483751" r:id="rId9"/>
    <p:sldLayoutId id="2147483752" r:id="rId10"/>
  </p:sldLayoutIdLst>
  <p:hf hdr="0"/>
  <p:txStyles>
    <p:titleStyle>
      <a:lvl1pPr algn="l" defTabSz="521437" rtl="0" eaLnBrk="1" latinLnBrk="0" hangingPunct="1">
        <a:spcBef>
          <a:spcPct val="0"/>
        </a:spcBef>
        <a:buNone/>
        <a:defRPr sz="2800" b="1" i="0" kern="1200">
          <a:solidFill>
            <a:schemeClr val="tx1"/>
          </a:solidFill>
          <a:latin typeface="Segoe UI" panose="020B0502040204020203" pitchFamily="34" charset="0"/>
          <a:ea typeface="+mj-ea"/>
          <a:cs typeface="Segoe UI" panose="020B0502040204020203" pitchFamily="34" charset="0"/>
        </a:defRPr>
      </a:lvl1pPr>
    </p:titleStyle>
    <p:bodyStyle>
      <a:lvl1pPr marL="0" indent="0" algn="l" defTabSz="521437" rtl="0" eaLnBrk="1" latinLnBrk="0" hangingPunct="1">
        <a:lnSpc>
          <a:spcPct val="120000"/>
        </a:lnSpc>
        <a:spcBef>
          <a:spcPts val="0"/>
        </a:spcBef>
        <a:spcAft>
          <a:spcPts val="1000"/>
        </a:spcAft>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360363" indent="-360363" algn="l" defTabSz="521437" rtl="0" eaLnBrk="1" latinLnBrk="0" hangingPunct="1">
        <a:lnSpc>
          <a:spcPct val="120000"/>
        </a:lnSpc>
        <a:spcBef>
          <a:spcPts val="0"/>
        </a:spcBef>
        <a:spcAft>
          <a:spcPts val="1000"/>
        </a:spcAft>
        <a:buFont typeface="Arial" panose="020B0604020202020204" pitchFamily="34" charset="0"/>
        <a:buChar char="•"/>
        <a:defRPr sz="2000" b="0" kern="1200">
          <a:solidFill>
            <a:schemeClr val="tx1"/>
          </a:solidFill>
          <a:latin typeface="Segoe UI" panose="020B0502040204020203" pitchFamily="34" charset="0"/>
          <a:ea typeface="+mn-ea"/>
          <a:cs typeface="Segoe UI" panose="020B0502040204020203" pitchFamily="34" charset="0"/>
        </a:defRPr>
      </a:lvl2pPr>
      <a:lvl3pPr marL="360363" indent="-360363" algn="l" defTabSz="521437" rtl="0" eaLnBrk="1" latinLnBrk="0" hangingPunct="1">
        <a:lnSpc>
          <a:spcPct val="120000"/>
        </a:lnSpc>
        <a:spcBef>
          <a:spcPts val="0"/>
        </a:spcBef>
        <a:spcAft>
          <a:spcPts val="10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360363" indent="-360363" algn="l" defTabSz="521437" rtl="0" eaLnBrk="1" latinLnBrk="0" hangingPunct="1">
        <a:lnSpc>
          <a:spcPct val="120000"/>
        </a:lnSpc>
        <a:spcBef>
          <a:spcPts val="0"/>
        </a:spcBef>
        <a:spcAft>
          <a:spcPts val="1000"/>
        </a:spcAft>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360363" marR="0" indent="-360363" algn="l" defTabSz="521437" rtl="0" eaLnBrk="1" fontAlgn="auto" latinLnBrk="0" hangingPunct="1">
        <a:lnSpc>
          <a:spcPct val="120000"/>
        </a:lnSpc>
        <a:spcBef>
          <a:spcPts val="0"/>
        </a:spcBef>
        <a:spcAft>
          <a:spcPts val="1000"/>
        </a:spcAft>
        <a:buClrTx/>
        <a:buSzTx/>
        <a:buFont typeface="Arial" panose="020B0604020202020204" pitchFamily="34" charset="0"/>
        <a:buChar char="•"/>
        <a:tabLst/>
        <a:defRPr sz="2000" kern="1200">
          <a:solidFill>
            <a:schemeClr val="tx1"/>
          </a:solidFill>
          <a:latin typeface="Segoe UI" panose="020B0502040204020203" pitchFamily="34" charset="0"/>
          <a:ea typeface="+mn-ea"/>
          <a:cs typeface="Segoe UI" panose="020B0502040204020203" pitchFamily="34" charset="0"/>
        </a:defRPr>
      </a:lvl5pPr>
      <a:lvl6pPr marL="360363" indent="-360363" algn="l" defTabSz="521437" rtl="0" eaLnBrk="1" latinLnBrk="0" hangingPunct="1">
        <a:lnSpc>
          <a:spcPct val="120000"/>
        </a:lnSpc>
        <a:spcBef>
          <a:spcPts val="0"/>
        </a:spcBef>
        <a:spcAft>
          <a:spcPts val="1000"/>
        </a:spcAft>
        <a:buFont typeface="Arial" panose="020B0604020202020204" pitchFamily="34" charset="0"/>
        <a:buChar char="•"/>
        <a:defRPr sz="2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6pPr>
      <a:lvl7pPr marL="360363" indent="-360363" algn="l" defTabSz="521437" rtl="0" eaLnBrk="1" latinLnBrk="0" hangingPunct="1">
        <a:lnSpc>
          <a:spcPct val="120000"/>
        </a:lnSpc>
        <a:spcBef>
          <a:spcPts val="0"/>
        </a:spcBef>
        <a:spcAft>
          <a:spcPts val="1000"/>
        </a:spcAft>
        <a:buFont typeface="Arial"/>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7pPr>
      <a:lvl8pPr marL="360363" indent="-360363" algn="l" defTabSz="521437" rtl="0" eaLnBrk="1" latinLnBrk="0" hangingPunct="1">
        <a:lnSpc>
          <a:spcPct val="120000"/>
        </a:lnSpc>
        <a:spcBef>
          <a:spcPts val="0"/>
        </a:spcBef>
        <a:spcAft>
          <a:spcPts val="1000"/>
        </a:spcAft>
        <a:buFont typeface="Arial"/>
        <a:buChar char="•"/>
        <a:defRPr sz="2000" kern="1200">
          <a:solidFill>
            <a:schemeClr val="tx1"/>
          </a:solidFill>
          <a:latin typeface="+mn-lt"/>
          <a:ea typeface="+mn-ea"/>
          <a:cs typeface="+mn-cs"/>
        </a:defRPr>
      </a:lvl8pPr>
      <a:lvl9pPr marL="360363" indent="-360363" algn="l" defTabSz="521437" rtl="0" eaLnBrk="1" latinLnBrk="0" hangingPunct="1">
        <a:lnSpc>
          <a:spcPct val="120000"/>
        </a:lnSpc>
        <a:spcBef>
          <a:spcPts val="0"/>
        </a:spcBef>
        <a:spcAft>
          <a:spcPts val="1000"/>
        </a:spcAft>
        <a:buFont typeface="Arial"/>
        <a:buChar char="•"/>
        <a:defRPr sz="2000" kern="1200">
          <a:solidFill>
            <a:schemeClr val="tx1"/>
          </a:solidFill>
          <a:latin typeface="+mn-lt"/>
          <a:ea typeface="+mn-ea"/>
          <a:cs typeface="+mn-cs"/>
        </a:defRPr>
      </a:lvl9pPr>
    </p:bodyStyle>
    <p:other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4C353-7518-403D-874C-B1E20AE37FFD}"/>
              </a:ext>
            </a:extLst>
          </p:cNvPr>
          <p:cNvSpPr>
            <a:spLocks noGrp="1"/>
          </p:cNvSpPr>
          <p:nvPr>
            <p:ph type="ctrTitle"/>
          </p:nvPr>
        </p:nvSpPr>
        <p:spPr/>
        <p:txBody>
          <a:bodyPr/>
          <a:lstStyle/>
          <a:p>
            <a:r>
              <a:rPr lang="en-GB" dirty="0"/>
              <a:t>COVID-19 and Ethnicity</a:t>
            </a:r>
          </a:p>
        </p:txBody>
      </p:sp>
      <p:sp>
        <p:nvSpPr>
          <p:cNvPr id="5" name="Subtitle 4">
            <a:extLst>
              <a:ext uri="{FF2B5EF4-FFF2-40B4-BE49-F238E27FC236}">
                <a16:creationId xmlns:a16="http://schemas.microsoft.com/office/drawing/2014/main" id="{B23CAD1E-3D94-4B66-936E-A386F466EBA0}"/>
              </a:ext>
            </a:extLst>
          </p:cNvPr>
          <p:cNvSpPr>
            <a:spLocks noGrp="1"/>
          </p:cNvSpPr>
          <p:nvPr>
            <p:ph type="subTitle" idx="1"/>
          </p:nvPr>
        </p:nvSpPr>
        <p:spPr>
          <a:xfrm>
            <a:off x="666000" y="5040000"/>
            <a:ext cx="8274800" cy="1440000"/>
          </a:xfrm>
        </p:spPr>
        <p:txBody>
          <a:bodyPr/>
          <a:lstStyle/>
          <a:p>
            <a:r>
              <a:rPr lang="en-GB" dirty="0"/>
              <a:t>A qualitative exploration of the first wave of the pandemic</a:t>
            </a:r>
          </a:p>
        </p:txBody>
      </p:sp>
    </p:spTree>
    <p:extLst>
      <p:ext uri="{BB962C8B-B14F-4D97-AF65-F5344CB8AC3E}">
        <p14:creationId xmlns:p14="http://schemas.microsoft.com/office/powerpoint/2010/main" val="402989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FFA3C50-6D66-4C8A-9586-DB26DAA07984}"/>
              </a:ext>
            </a:extLst>
          </p:cNvPr>
          <p:cNvSpPr>
            <a:spLocks noGrp="1"/>
          </p:cNvSpPr>
          <p:nvPr>
            <p:ph type="body" sz="quarter" idx="15"/>
          </p:nvPr>
        </p:nvSpPr>
        <p:spPr>
          <a:xfrm>
            <a:off x="666751" y="1475925"/>
            <a:ext cx="4462462" cy="5544000"/>
          </a:xfrm>
        </p:spPr>
        <p:txBody>
          <a:bodyPr/>
          <a:lstStyle/>
          <a:p>
            <a:r>
              <a:rPr lang="en-GB" sz="1400" dirty="0"/>
              <a:t>Individuals made </a:t>
            </a:r>
            <a:r>
              <a:rPr lang="en-GB" sz="1400" b="1" dirty="0"/>
              <a:t>use of their own personal networks to seek professional advice </a:t>
            </a:r>
            <a:r>
              <a:rPr lang="en-GB" sz="1400" dirty="0"/>
              <a:t>and support for their symptoms.</a:t>
            </a:r>
          </a:p>
          <a:p>
            <a:endParaRPr lang="en-GB" sz="1400" dirty="0"/>
          </a:p>
          <a:p>
            <a:endParaRPr lang="en-GB" sz="1400" dirty="0"/>
          </a:p>
          <a:p>
            <a:r>
              <a:rPr lang="en-GB" sz="1400" dirty="0"/>
              <a:t>Most who contacted NHS 111 for symptoms were </a:t>
            </a:r>
            <a:r>
              <a:rPr lang="en-GB" sz="1400" b="1" dirty="0"/>
              <a:t>dismissive of the advice </a:t>
            </a:r>
            <a:r>
              <a:rPr lang="en-GB" sz="1400" dirty="0"/>
              <a:t>given, and turned to prior experience or advice of friends and family for non-medical treatment.</a:t>
            </a:r>
          </a:p>
          <a:p>
            <a:endParaRPr lang="en-GB" sz="1400" dirty="0"/>
          </a:p>
          <a:p>
            <a:endParaRPr lang="en-GB" sz="1400" dirty="0"/>
          </a:p>
          <a:p>
            <a:r>
              <a:rPr lang="en-GB" sz="1400" dirty="0">
                <a:highlight>
                  <a:srgbClr val="F8BE05"/>
                </a:highlight>
              </a:rPr>
              <a:t>Reluctance to use hospital based services based mainly on </a:t>
            </a:r>
            <a:r>
              <a:rPr lang="en-GB" sz="1400" b="1" dirty="0">
                <a:highlight>
                  <a:srgbClr val="F8BE05"/>
                </a:highlight>
              </a:rPr>
              <a:t>fear of suffering alone </a:t>
            </a:r>
            <a:r>
              <a:rPr lang="en-GB" sz="1400" dirty="0">
                <a:highlight>
                  <a:srgbClr val="F8BE05"/>
                </a:highlight>
              </a:rPr>
              <a:t>and having a preference for being at home. Some worried about treatment and safety at hospitals too.</a:t>
            </a:r>
          </a:p>
          <a:p>
            <a:endParaRPr lang="en-GB" sz="1400" dirty="0"/>
          </a:p>
        </p:txBody>
      </p:sp>
      <p:sp>
        <p:nvSpPr>
          <p:cNvPr id="3" name="Slide Number Placeholder 2">
            <a:extLst>
              <a:ext uri="{FF2B5EF4-FFF2-40B4-BE49-F238E27FC236}">
                <a16:creationId xmlns:a16="http://schemas.microsoft.com/office/drawing/2014/main" id="{2038B578-A20B-4A2A-9F7C-C732D152D57C}"/>
              </a:ext>
            </a:extLst>
          </p:cNvPr>
          <p:cNvSpPr>
            <a:spLocks noGrp="1"/>
          </p:cNvSpPr>
          <p:nvPr>
            <p:ph type="sldNum" sz="quarter" idx="18"/>
          </p:nvPr>
        </p:nvSpPr>
        <p:spPr/>
        <p:txBody>
          <a:bodyPr/>
          <a:lstStyle/>
          <a:p>
            <a:fld id="{E37164D7-9B6A-1C43-ACF7-FB85B36CD2BA}" type="slidenum">
              <a:rPr lang="en-US" smtClean="0"/>
              <a:pPr/>
              <a:t>10</a:t>
            </a:fld>
            <a:endParaRPr lang="en-US"/>
          </a:p>
        </p:txBody>
      </p:sp>
      <p:sp>
        <p:nvSpPr>
          <p:cNvPr id="5" name="Title 4">
            <a:extLst>
              <a:ext uri="{FF2B5EF4-FFF2-40B4-BE49-F238E27FC236}">
                <a16:creationId xmlns:a16="http://schemas.microsoft.com/office/drawing/2014/main" id="{C0B20A09-0EF6-4258-8451-886B16D523B4}"/>
              </a:ext>
            </a:extLst>
          </p:cNvPr>
          <p:cNvSpPr>
            <a:spLocks noGrp="1"/>
          </p:cNvSpPr>
          <p:nvPr>
            <p:ph type="ctrTitle"/>
          </p:nvPr>
        </p:nvSpPr>
        <p:spPr/>
        <p:txBody>
          <a:bodyPr/>
          <a:lstStyle/>
          <a:p>
            <a:r>
              <a:rPr lang="en-GB"/>
              <a:t>Health and Care: Access and Advice</a:t>
            </a:r>
          </a:p>
        </p:txBody>
      </p:sp>
      <p:sp>
        <p:nvSpPr>
          <p:cNvPr id="6" name="Speech Bubble: Rectangle 5">
            <a:extLst>
              <a:ext uri="{FF2B5EF4-FFF2-40B4-BE49-F238E27FC236}">
                <a16:creationId xmlns:a16="http://schemas.microsoft.com/office/drawing/2014/main" id="{9CA0F7EF-BCDC-4CFD-B2C5-CDC45306F567}"/>
              </a:ext>
            </a:extLst>
          </p:cNvPr>
          <p:cNvSpPr/>
          <p:nvPr/>
        </p:nvSpPr>
        <p:spPr>
          <a:xfrm>
            <a:off x="5743074" y="1447232"/>
            <a:ext cx="4328121" cy="1831677"/>
          </a:xfrm>
          <a:prstGeom prst="wedgeRectCallout">
            <a:avLst>
              <a:gd name="adj1" fmla="val -49927"/>
              <a:gd name="adj2" fmla="val 6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“Because I work in the health service, I know a Director at one of the Hospitals, so I contacted him and I said I’m a bit concerned for my son, I just need some advice. And he was kind enough to give me their top respiratory consultant. He said look don’t worry, the cough can last a long time.”</a:t>
            </a:r>
          </a:p>
          <a:p>
            <a:pPr algn="ctr"/>
            <a:r>
              <a:rPr lang="en-GB" sz="1400" b="1" i="1" dirty="0">
                <a:solidFill>
                  <a:schemeClr val="tx1"/>
                </a:solidFill>
              </a:rPr>
              <a:t>Ali</a:t>
            </a:r>
          </a:p>
        </p:txBody>
      </p:sp>
      <p:sp>
        <p:nvSpPr>
          <p:cNvPr id="7" name="Speech Bubble: Rectangle 6">
            <a:extLst>
              <a:ext uri="{FF2B5EF4-FFF2-40B4-BE49-F238E27FC236}">
                <a16:creationId xmlns:a16="http://schemas.microsoft.com/office/drawing/2014/main" id="{613A02E1-06D7-4155-B958-039B04604ED3}"/>
              </a:ext>
            </a:extLst>
          </p:cNvPr>
          <p:cNvSpPr/>
          <p:nvPr/>
        </p:nvSpPr>
        <p:spPr>
          <a:xfrm>
            <a:off x="5743074" y="4184073"/>
            <a:ext cx="4328121" cy="2133600"/>
          </a:xfrm>
          <a:prstGeom prst="wedgeRectCallout">
            <a:avLst>
              <a:gd name="adj1" fmla="val -49927"/>
              <a:gd name="adj2" fmla="val 612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i="1" dirty="0"/>
              <a:t>“Having seen the previous week when I was in the hospital, having been to the Intensive Care Unit myself [as a doctor], I was just very, very worried of going into the hospital. I know hospitals are fully laden with bacterial, secondary bacterial infections. Everyone was afraid to go to the hospital. I mean I myself was afraid to go into the hospital.“ </a:t>
            </a:r>
          </a:p>
          <a:p>
            <a:pPr algn="ctr"/>
            <a:r>
              <a:rPr lang="en-GB" sz="1400" b="1" dirty="0"/>
              <a:t>Ehsan</a:t>
            </a:r>
          </a:p>
        </p:txBody>
      </p:sp>
      <p:sp>
        <p:nvSpPr>
          <p:cNvPr id="9" name="Footer Placeholder 1">
            <a:extLst>
              <a:ext uri="{FF2B5EF4-FFF2-40B4-BE49-F238E27FC236}">
                <a16:creationId xmlns:a16="http://schemas.microsoft.com/office/drawing/2014/main" id="{2C09DE01-4877-4556-A491-8544E9DE4862}"/>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2785823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07EFD83-73B1-4133-BCFE-F0D5CD07E7FF}"/>
              </a:ext>
            </a:extLst>
          </p:cNvPr>
          <p:cNvSpPr>
            <a:spLocks noGrp="1"/>
          </p:cNvSpPr>
          <p:nvPr>
            <p:ph type="body" sz="quarter" idx="15"/>
          </p:nvPr>
        </p:nvSpPr>
        <p:spPr>
          <a:xfrm>
            <a:off x="666751" y="1295962"/>
            <a:ext cx="4462462" cy="5544000"/>
          </a:xfrm>
        </p:spPr>
        <p:txBody>
          <a:bodyPr/>
          <a:lstStyle/>
          <a:p>
            <a:r>
              <a:rPr lang="en-GB" sz="1400" dirty="0"/>
              <a:t>Those who had personal experience of paramedics and hospital services reported </a:t>
            </a:r>
            <a:r>
              <a:rPr lang="en-GB" sz="1400" b="1" dirty="0"/>
              <a:t>good care</a:t>
            </a:r>
            <a:r>
              <a:rPr lang="en-GB" sz="1400" dirty="0"/>
              <a:t>. </a:t>
            </a:r>
          </a:p>
          <a:p>
            <a:endParaRPr lang="en-GB" sz="1400" dirty="0"/>
          </a:p>
          <a:p>
            <a:endParaRPr lang="en-GB" sz="1400" dirty="0"/>
          </a:p>
          <a:p>
            <a:r>
              <a:rPr lang="en-GB" sz="1400" dirty="0"/>
              <a:t>Post-COVID-19 there were </a:t>
            </a:r>
            <a:r>
              <a:rPr lang="en-GB" sz="1400" b="1" dirty="0"/>
              <a:t>additional mental health and wellbeing anxieties</a:t>
            </a:r>
            <a:r>
              <a:rPr lang="en-GB" sz="1400" dirty="0"/>
              <a:t>, as well as worsening pain issues and for one person, long COVID challenges.</a:t>
            </a:r>
          </a:p>
          <a:p>
            <a:endParaRPr lang="en-GB" sz="1400" dirty="0"/>
          </a:p>
          <a:p>
            <a:endParaRPr lang="en-GB" sz="1400" dirty="0"/>
          </a:p>
          <a:p>
            <a:r>
              <a:rPr lang="en-GB" sz="1400" dirty="0">
                <a:highlight>
                  <a:srgbClr val="F8BE05"/>
                </a:highlight>
              </a:rPr>
              <a:t>Most knew someone in the family or community that had died from COVID-19. Grieving was especially difficult in the </a:t>
            </a:r>
            <a:r>
              <a:rPr lang="en-GB" sz="1400" b="1" dirty="0">
                <a:highlight>
                  <a:srgbClr val="F8BE05"/>
                </a:highlight>
              </a:rPr>
              <a:t>absence of usual religious or cultural practices that were dependent on social interaction</a:t>
            </a:r>
            <a:r>
              <a:rPr lang="en-GB" sz="1400" dirty="0">
                <a:highlight>
                  <a:srgbClr val="F8BE05"/>
                </a:highlight>
              </a:rPr>
              <a:t>.</a:t>
            </a:r>
          </a:p>
        </p:txBody>
      </p:sp>
      <p:sp>
        <p:nvSpPr>
          <p:cNvPr id="3" name="Slide Number Placeholder 2">
            <a:extLst>
              <a:ext uri="{FF2B5EF4-FFF2-40B4-BE49-F238E27FC236}">
                <a16:creationId xmlns:a16="http://schemas.microsoft.com/office/drawing/2014/main" id="{D6B7AE24-189C-4EA7-8458-56677568DC3F}"/>
              </a:ext>
            </a:extLst>
          </p:cNvPr>
          <p:cNvSpPr>
            <a:spLocks noGrp="1"/>
          </p:cNvSpPr>
          <p:nvPr>
            <p:ph type="sldNum" sz="quarter" idx="18"/>
          </p:nvPr>
        </p:nvSpPr>
        <p:spPr/>
        <p:txBody>
          <a:bodyPr/>
          <a:lstStyle/>
          <a:p>
            <a:fld id="{E37164D7-9B6A-1C43-ACF7-FB85B36CD2BA}" type="slidenum">
              <a:rPr lang="en-US" smtClean="0"/>
              <a:pPr/>
              <a:t>11</a:t>
            </a:fld>
            <a:endParaRPr lang="en-US"/>
          </a:p>
        </p:txBody>
      </p:sp>
      <p:sp>
        <p:nvSpPr>
          <p:cNvPr id="5" name="Title 4">
            <a:extLst>
              <a:ext uri="{FF2B5EF4-FFF2-40B4-BE49-F238E27FC236}">
                <a16:creationId xmlns:a16="http://schemas.microsoft.com/office/drawing/2014/main" id="{DD75526C-2B65-4DF3-B12C-4E09CE09C792}"/>
              </a:ext>
            </a:extLst>
          </p:cNvPr>
          <p:cNvSpPr>
            <a:spLocks noGrp="1"/>
          </p:cNvSpPr>
          <p:nvPr>
            <p:ph type="ctrTitle"/>
          </p:nvPr>
        </p:nvSpPr>
        <p:spPr/>
        <p:txBody>
          <a:bodyPr/>
          <a:lstStyle/>
          <a:p>
            <a:r>
              <a:rPr lang="en-GB"/>
              <a:t>Health and Care: Urgent and Bereavement</a:t>
            </a:r>
          </a:p>
        </p:txBody>
      </p:sp>
      <p:sp>
        <p:nvSpPr>
          <p:cNvPr id="6" name="Speech Bubble: Rectangle 5">
            <a:extLst>
              <a:ext uri="{FF2B5EF4-FFF2-40B4-BE49-F238E27FC236}">
                <a16:creationId xmlns:a16="http://schemas.microsoft.com/office/drawing/2014/main" id="{FE3C3953-1D72-4E5B-9F73-ED396E583BE8}"/>
              </a:ext>
            </a:extLst>
          </p:cNvPr>
          <p:cNvSpPr/>
          <p:nvPr/>
        </p:nvSpPr>
        <p:spPr>
          <a:xfrm>
            <a:off x="5697879" y="1375246"/>
            <a:ext cx="4328121" cy="1973179"/>
          </a:xfrm>
          <a:prstGeom prst="wedgeRectCallout">
            <a:avLst>
              <a:gd name="adj1" fmla="val -49927"/>
              <a:gd name="adj2" fmla="val 6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 “The ambulance came within ten minutes and they all had PPE. They just took me in, I had breathing problems. I was the youngest person on the [COVID] ward. There were four people in the ward, I think all over 70. The doctors and nurses, did come often with everything. They put on a mask and clothes and they gave a good service“ </a:t>
            </a:r>
          </a:p>
          <a:p>
            <a:pPr algn="ctr"/>
            <a:r>
              <a:rPr lang="en-GB" sz="1400" b="1" i="1" dirty="0">
                <a:solidFill>
                  <a:schemeClr val="tx1"/>
                </a:solidFill>
              </a:rPr>
              <a:t>Ismail</a:t>
            </a:r>
          </a:p>
        </p:txBody>
      </p:sp>
      <p:sp>
        <p:nvSpPr>
          <p:cNvPr id="7" name="Speech Bubble: Rectangle 6">
            <a:extLst>
              <a:ext uri="{FF2B5EF4-FFF2-40B4-BE49-F238E27FC236}">
                <a16:creationId xmlns:a16="http://schemas.microsoft.com/office/drawing/2014/main" id="{F26E635C-B277-4A4E-ACF4-813AE02966B1}"/>
              </a:ext>
            </a:extLst>
          </p:cNvPr>
          <p:cNvSpPr/>
          <p:nvPr/>
        </p:nvSpPr>
        <p:spPr>
          <a:xfrm>
            <a:off x="5743074" y="3780631"/>
            <a:ext cx="4328121" cy="2570413"/>
          </a:xfrm>
          <a:prstGeom prst="wedgeRectCallout">
            <a:avLst>
              <a:gd name="adj1" fmla="val -49927"/>
              <a:gd name="adj2" fmla="val 612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400" i="1" dirty="0"/>
          </a:p>
          <a:p>
            <a:pPr algn="ctr"/>
            <a:r>
              <a:rPr lang="en-GB" sz="1400" i="1" dirty="0"/>
              <a:t>“Me and my four brothers went [to the funeral] we had to wear the PPE, the gloves, masks, had to wear all those things. There were two kind of volunteers who explained to us how it’s going to happen.  We prayed at the graveyard; it was very clinical. There was no one else there, it was just a graveyard. There were no people there. It felt very lonely, like there was just some detachment to it. That didn’t help the grieving process. Everything was very cold, no emotion in it.“ </a:t>
            </a:r>
          </a:p>
          <a:p>
            <a:pPr algn="ctr"/>
            <a:r>
              <a:rPr lang="en-GB" sz="1400" b="1" i="1" dirty="0"/>
              <a:t>Dawood</a:t>
            </a:r>
          </a:p>
          <a:p>
            <a:pPr algn="ctr"/>
            <a:endParaRPr lang="en-GB" sz="1400" b="1" dirty="0"/>
          </a:p>
        </p:txBody>
      </p:sp>
      <p:sp>
        <p:nvSpPr>
          <p:cNvPr id="9" name="Footer Placeholder 1">
            <a:extLst>
              <a:ext uri="{FF2B5EF4-FFF2-40B4-BE49-F238E27FC236}">
                <a16:creationId xmlns:a16="http://schemas.microsoft.com/office/drawing/2014/main" id="{7721D439-567A-4A12-A384-D3B273A00FBC}"/>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88052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1921E52-2CF0-49A2-9508-01F00D01E9C2}"/>
              </a:ext>
            </a:extLst>
          </p:cNvPr>
          <p:cNvSpPr>
            <a:spLocks noGrp="1"/>
          </p:cNvSpPr>
          <p:nvPr>
            <p:ph type="body" sz="quarter" idx="15"/>
          </p:nvPr>
        </p:nvSpPr>
        <p:spPr>
          <a:xfrm>
            <a:off x="666750" y="3386935"/>
            <a:ext cx="9359250" cy="3355610"/>
          </a:xfrm>
        </p:spPr>
        <p:txBody>
          <a:bodyPr/>
          <a:lstStyle/>
          <a:p>
            <a:r>
              <a:rPr lang="en-GB" sz="1600" dirty="0"/>
              <a:t>When examining inequities in access and inequalities in outcomes:</a:t>
            </a:r>
          </a:p>
          <a:p>
            <a:pPr marL="342900" indent="-342900">
              <a:buFont typeface="Arial" panose="020B0604020202020204" pitchFamily="34" charset="0"/>
              <a:buChar char="•"/>
            </a:pPr>
            <a:r>
              <a:rPr lang="en-GB" sz="1600" dirty="0"/>
              <a:t>Don’t make assumptions about population groups</a:t>
            </a:r>
          </a:p>
          <a:p>
            <a:pPr marL="342900" indent="-342900">
              <a:buFont typeface="Arial" panose="020B0604020202020204" pitchFamily="34" charset="0"/>
              <a:buChar char="•"/>
            </a:pPr>
            <a:r>
              <a:rPr lang="en-GB" sz="1600" b="1" dirty="0"/>
              <a:t>Disaggregate the data by relevant intersectional elements, such as: gender, ethnic sub-group, age/generation, religion,  occupation, salary, educational attainment, housing</a:t>
            </a:r>
          </a:p>
          <a:p>
            <a:pPr marL="342900" indent="-342900">
              <a:buFont typeface="Arial" panose="020B0604020202020204" pitchFamily="34" charset="0"/>
              <a:buChar char="•"/>
            </a:pPr>
            <a:r>
              <a:rPr lang="en-GB" sz="1600" dirty="0"/>
              <a:t>Think carefully about the labels used</a:t>
            </a:r>
          </a:p>
          <a:p>
            <a:pPr marL="342900" indent="-342900">
              <a:buFont typeface="Arial" panose="020B0604020202020204" pitchFamily="34" charset="0"/>
              <a:buChar char="•"/>
            </a:pPr>
            <a:r>
              <a:rPr lang="en-GB" sz="1600" dirty="0"/>
              <a:t>Inform yourself, ask questions about the origins, cultures and lives of the different population groups</a:t>
            </a:r>
          </a:p>
          <a:p>
            <a:pPr marL="342900" indent="-342900">
              <a:buFont typeface="Arial" panose="020B0604020202020204" pitchFamily="34" charset="0"/>
              <a:buChar char="•"/>
            </a:pPr>
            <a:r>
              <a:rPr lang="en-GB" sz="1600" dirty="0"/>
              <a:t>Engage relevant communities, if people are ‘hard to reach’ it means we all have to try harder</a:t>
            </a:r>
          </a:p>
        </p:txBody>
      </p:sp>
      <p:sp>
        <p:nvSpPr>
          <p:cNvPr id="3" name="Slide Number Placeholder 2">
            <a:extLst>
              <a:ext uri="{FF2B5EF4-FFF2-40B4-BE49-F238E27FC236}">
                <a16:creationId xmlns:a16="http://schemas.microsoft.com/office/drawing/2014/main" id="{B15ADB8B-C41F-4AD4-90E6-132CFF7A2E39}"/>
              </a:ext>
            </a:extLst>
          </p:cNvPr>
          <p:cNvSpPr>
            <a:spLocks noGrp="1"/>
          </p:cNvSpPr>
          <p:nvPr>
            <p:ph type="sldNum" sz="quarter" idx="18"/>
          </p:nvPr>
        </p:nvSpPr>
        <p:spPr/>
        <p:txBody>
          <a:bodyPr/>
          <a:lstStyle/>
          <a:p>
            <a:fld id="{E37164D7-9B6A-1C43-ACF7-FB85B36CD2BA}" type="slidenum">
              <a:rPr lang="en-US" smtClean="0"/>
              <a:pPr/>
              <a:t>12</a:t>
            </a:fld>
            <a:endParaRPr lang="en-US"/>
          </a:p>
        </p:txBody>
      </p:sp>
      <p:sp>
        <p:nvSpPr>
          <p:cNvPr id="5" name="Title 4">
            <a:extLst>
              <a:ext uri="{FF2B5EF4-FFF2-40B4-BE49-F238E27FC236}">
                <a16:creationId xmlns:a16="http://schemas.microsoft.com/office/drawing/2014/main" id="{45DAC0F9-7167-474D-998A-56E00E5FAEB5}"/>
              </a:ext>
            </a:extLst>
          </p:cNvPr>
          <p:cNvSpPr>
            <a:spLocks noGrp="1"/>
          </p:cNvSpPr>
          <p:nvPr>
            <p:ph type="ctrTitle"/>
          </p:nvPr>
        </p:nvSpPr>
        <p:spPr/>
        <p:txBody>
          <a:bodyPr/>
          <a:lstStyle/>
          <a:p>
            <a:r>
              <a:rPr lang="en-GB" dirty="0"/>
              <a:t>To conclude....</a:t>
            </a:r>
          </a:p>
        </p:txBody>
      </p:sp>
      <p:sp>
        <p:nvSpPr>
          <p:cNvPr id="9" name="Speech Bubble: Rectangle 8">
            <a:extLst>
              <a:ext uri="{FF2B5EF4-FFF2-40B4-BE49-F238E27FC236}">
                <a16:creationId xmlns:a16="http://schemas.microsoft.com/office/drawing/2014/main" id="{1ADAE0E8-42D5-4DA9-BA65-21F53665AA5D}"/>
              </a:ext>
            </a:extLst>
          </p:cNvPr>
          <p:cNvSpPr/>
          <p:nvPr/>
        </p:nvSpPr>
        <p:spPr>
          <a:xfrm>
            <a:off x="4652168" y="914050"/>
            <a:ext cx="5373832" cy="2022764"/>
          </a:xfrm>
          <a:prstGeom prst="wedgeRectCallout">
            <a:avLst>
              <a:gd name="adj1" fmla="val -49927"/>
              <a:gd name="adj2" fmla="val 612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i="1" dirty="0"/>
              <a:t>“We need to start looking at different ethnic needs on a case by case basis.  I think that there are very unique needs from different communities... This BAME approach to research seems to bung everyone together and thinks that there’s a silver bullet” </a:t>
            </a:r>
          </a:p>
          <a:p>
            <a:pPr algn="ctr"/>
            <a:r>
              <a:rPr lang="en-GB" sz="1800" b="1" i="1" dirty="0"/>
              <a:t>Grace</a:t>
            </a:r>
          </a:p>
        </p:txBody>
      </p:sp>
      <p:sp>
        <p:nvSpPr>
          <p:cNvPr id="10" name="Footer Placeholder 1">
            <a:extLst>
              <a:ext uri="{FF2B5EF4-FFF2-40B4-BE49-F238E27FC236}">
                <a16:creationId xmlns:a16="http://schemas.microsoft.com/office/drawing/2014/main" id="{157DAB76-5F65-44EB-B2A6-9B6F1EB58C63}"/>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35944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92A10-E8D6-42C7-91F3-B8547C466839}"/>
              </a:ext>
            </a:extLst>
          </p:cNvPr>
          <p:cNvSpPr>
            <a:spLocks noGrp="1"/>
          </p:cNvSpPr>
          <p:nvPr>
            <p:ph type="ctrTitle"/>
          </p:nvPr>
        </p:nvSpPr>
        <p:spPr/>
        <p:txBody>
          <a:bodyPr/>
          <a:lstStyle/>
          <a:p>
            <a:r>
              <a:rPr lang="en-GB"/>
              <a:t>The (South Asian) migration behind the labels</a:t>
            </a:r>
          </a:p>
        </p:txBody>
      </p:sp>
      <p:sp>
        <p:nvSpPr>
          <p:cNvPr id="3" name="Slide Number Placeholder 2">
            <a:extLst>
              <a:ext uri="{FF2B5EF4-FFF2-40B4-BE49-F238E27FC236}">
                <a16:creationId xmlns:a16="http://schemas.microsoft.com/office/drawing/2014/main" id="{F216A399-A9FE-435D-8F3F-DC9AE42D6FC7}"/>
              </a:ext>
            </a:extLst>
          </p:cNvPr>
          <p:cNvSpPr>
            <a:spLocks noGrp="1"/>
          </p:cNvSpPr>
          <p:nvPr>
            <p:ph type="sldNum" sz="quarter" idx="18"/>
          </p:nvPr>
        </p:nvSpPr>
        <p:spPr/>
        <p:txBody>
          <a:bodyPr/>
          <a:lstStyle/>
          <a:p>
            <a:fld id="{E37164D7-9B6A-1C43-ACF7-FB85B36CD2BA}" type="slidenum">
              <a:rPr lang="en-US" smtClean="0"/>
              <a:pPr/>
              <a:t>13</a:t>
            </a:fld>
            <a:endParaRPr lang="en-US"/>
          </a:p>
        </p:txBody>
      </p:sp>
      <p:sp>
        <p:nvSpPr>
          <p:cNvPr id="2" name="Footer Placeholder 1">
            <a:extLst>
              <a:ext uri="{FF2B5EF4-FFF2-40B4-BE49-F238E27FC236}">
                <a16:creationId xmlns:a16="http://schemas.microsoft.com/office/drawing/2014/main" id="{5B7BDB6E-0720-43BC-BEF9-C19A48DF1EF8}"/>
              </a:ext>
            </a:extLst>
          </p:cNvPr>
          <p:cNvSpPr>
            <a:spLocks noGrp="1"/>
          </p:cNvSpPr>
          <p:nvPr>
            <p:ph type="ftr" sz="quarter" idx="4294967295"/>
          </p:nvPr>
        </p:nvSpPr>
        <p:spPr>
          <a:xfrm>
            <a:off x="0" y="7019925"/>
            <a:ext cx="7920038" cy="361950"/>
          </a:xfrm>
        </p:spPr>
        <p:txBody>
          <a:bodyPr/>
          <a:lstStyle/>
          <a:p>
            <a:r>
              <a:rPr lang="en-US"/>
              <a:t>Midlands DSU Network | Decision Support Centre</a:t>
            </a:r>
          </a:p>
        </p:txBody>
      </p:sp>
      <p:sp>
        <p:nvSpPr>
          <p:cNvPr id="6" name="Slide Number Placeholder 3">
            <a:extLst>
              <a:ext uri="{FF2B5EF4-FFF2-40B4-BE49-F238E27FC236}">
                <a16:creationId xmlns:a16="http://schemas.microsoft.com/office/drawing/2014/main" id="{34ADFAA7-1C67-4EB8-A05B-7B3F664A5D0F}"/>
              </a:ext>
            </a:extLst>
          </p:cNvPr>
          <p:cNvSpPr txBox="1">
            <a:spLocks/>
          </p:cNvSpPr>
          <p:nvPr/>
        </p:nvSpPr>
        <p:spPr>
          <a:xfrm>
            <a:off x="9306000" y="7020538"/>
            <a:ext cx="720000" cy="361337"/>
          </a:xfrm>
          <a:prstGeom prst="rect">
            <a:avLst/>
          </a:prstGeom>
        </p:spPr>
        <p:txBody>
          <a:bodyPr/>
          <a:lstStyle>
            <a:defPPr>
              <a:defRPr lang="en-US"/>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fld id="{450B0164-1B0E-EC47-A805-AF4E4DD1E6D8}" type="slidenum">
              <a:rPr lang="en-US" smtClean="0"/>
              <a:pPr/>
              <a:t>13</a:t>
            </a:fld>
            <a:endParaRPr lang="en-US"/>
          </a:p>
        </p:txBody>
      </p:sp>
      <p:pic>
        <p:nvPicPr>
          <p:cNvPr id="7" name="Picture 6">
            <a:extLst>
              <a:ext uri="{FF2B5EF4-FFF2-40B4-BE49-F238E27FC236}">
                <a16:creationId xmlns:a16="http://schemas.microsoft.com/office/drawing/2014/main" id="{12C3FDBF-61E8-4445-A8F5-13C459C9B0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867" y="1247203"/>
            <a:ext cx="6697061" cy="50668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FE2ED7-CD44-4F89-93A2-0A63E3CB6E69}"/>
              </a:ext>
            </a:extLst>
          </p:cNvPr>
          <p:cNvSpPr txBox="1"/>
          <p:nvPr/>
        </p:nvSpPr>
        <p:spPr>
          <a:xfrm>
            <a:off x="2656934" y="1303123"/>
            <a:ext cx="6557212" cy="276999"/>
          </a:xfrm>
          <a:prstGeom prst="rect">
            <a:avLst/>
          </a:prstGeom>
          <a:noFill/>
        </p:spPr>
        <p:txBody>
          <a:bodyPr wrap="square" rtlCol="0">
            <a:spAutoFit/>
          </a:bodyPr>
          <a:lstStyle/>
          <a:p>
            <a:r>
              <a:rPr lang="en-GB" sz="1200" dirty="0"/>
              <a:t>https://www.striking-women.org/page/map-major-south-asian-migration-flows</a:t>
            </a:r>
          </a:p>
        </p:txBody>
      </p:sp>
      <p:pic>
        <p:nvPicPr>
          <p:cNvPr id="8" name="Picture 7">
            <a:extLst>
              <a:ext uri="{FF2B5EF4-FFF2-40B4-BE49-F238E27FC236}">
                <a16:creationId xmlns:a16="http://schemas.microsoft.com/office/drawing/2014/main" id="{40B4C198-30C7-4E43-9A7E-1598F09FB9FB}"/>
              </a:ext>
            </a:extLst>
          </p:cNvPr>
          <p:cNvPicPr>
            <a:picLocks noChangeAspect="1"/>
          </p:cNvPicPr>
          <p:nvPr/>
        </p:nvPicPr>
        <p:blipFill rotWithShape="1">
          <a:blip r:embed="rId4"/>
          <a:srcRect l="12901" t="28003" r="62570" b="59124"/>
          <a:stretch/>
        </p:blipFill>
        <p:spPr>
          <a:xfrm>
            <a:off x="3264217" y="5817848"/>
            <a:ext cx="4655821" cy="1564027"/>
          </a:xfrm>
          <a:prstGeom prst="rect">
            <a:avLst/>
          </a:prstGeom>
        </p:spPr>
      </p:pic>
    </p:spTree>
    <p:extLst>
      <p:ext uri="{BB962C8B-B14F-4D97-AF65-F5344CB8AC3E}">
        <p14:creationId xmlns:p14="http://schemas.microsoft.com/office/powerpoint/2010/main" val="4007344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5958" y="3503586"/>
            <a:ext cx="5706442" cy="91980"/>
          </a:xfrm>
        </p:spPr>
        <p:txBody>
          <a:bodyPr/>
          <a:lstStyle/>
          <a:p>
            <a:r>
              <a:rPr lang="en-GB" dirty="0"/>
              <a:t>Dr Abeda Mulla </a:t>
            </a:r>
            <a:br>
              <a:rPr lang="en-GB" dirty="0"/>
            </a:br>
            <a:endParaRPr lang="en-GB" dirty="0"/>
          </a:p>
        </p:txBody>
      </p:sp>
      <p:sp>
        <p:nvSpPr>
          <p:cNvPr id="3" name="Subtitle 2"/>
          <p:cNvSpPr>
            <a:spLocks noGrp="1"/>
          </p:cNvSpPr>
          <p:nvPr>
            <p:ph type="subTitle" idx="1"/>
          </p:nvPr>
        </p:nvSpPr>
        <p:spPr>
          <a:xfrm>
            <a:off x="2342400" y="3467973"/>
            <a:ext cx="7226473" cy="2652607"/>
          </a:xfrm>
        </p:spPr>
        <p:txBody>
          <a:bodyPr/>
          <a:lstStyle/>
          <a:p>
            <a:pPr algn="r"/>
            <a:r>
              <a:rPr lang="en-GB" u="sng">
                <a:solidFill>
                  <a:schemeClr val="bg2"/>
                </a:solidFill>
              </a:rPr>
              <a:t>https://www.strategyunitwm.nhs.uk/</a:t>
            </a:r>
            <a:r>
              <a:rPr lang="en-GB">
                <a:solidFill>
                  <a:schemeClr val="bg2"/>
                </a:solidFill>
              </a:rPr>
              <a:t> </a:t>
            </a:r>
          </a:p>
          <a:p>
            <a:pPr algn="r"/>
            <a:r>
              <a:rPr lang="en-GB">
                <a:solidFill>
                  <a:schemeClr val="bg2"/>
                </a:solidFill>
              </a:rPr>
              <a:t>@Strategy_Unit</a:t>
            </a:r>
          </a:p>
          <a:p>
            <a:pPr algn="r"/>
            <a:r>
              <a:rPr lang="en-GB" b="1"/>
              <a:t>07720 341305</a:t>
            </a:r>
          </a:p>
          <a:p>
            <a:pPr algn="r"/>
            <a:r>
              <a:rPr lang="en-GB" b="1"/>
              <a:t>abeda.mulla@nhs.net </a:t>
            </a:r>
          </a:p>
        </p:txBody>
      </p:sp>
      <p:pic>
        <p:nvPicPr>
          <p:cNvPr id="6" name="Picture 5" descr="A picture containing ax, tool&#10;&#10;Description generated with very high confidence">
            <a:extLst>
              <a:ext uri="{FF2B5EF4-FFF2-40B4-BE49-F238E27FC236}">
                <a16:creationId xmlns:a16="http://schemas.microsoft.com/office/drawing/2014/main" id="{6D70640F-EFF0-4539-BD38-4A6A0B870436}"/>
              </a:ext>
            </a:extLst>
          </p:cNvPr>
          <p:cNvPicPr>
            <a:picLocks noChangeAspect="1"/>
          </p:cNvPicPr>
          <p:nvPr/>
        </p:nvPicPr>
        <p:blipFill>
          <a:blip r:embed="rId2">
            <a:biLevel thresh="75000"/>
          </a:blip>
          <a:stretch>
            <a:fillRect/>
          </a:stretch>
        </p:blipFill>
        <p:spPr>
          <a:xfrm>
            <a:off x="9802776" y="4135132"/>
            <a:ext cx="459624" cy="373215"/>
          </a:xfrm>
          <a:prstGeom prst="rect">
            <a:avLst/>
          </a:prstGeom>
        </p:spPr>
      </p:pic>
      <p:pic>
        <p:nvPicPr>
          <p:cNvPr id="5" name="Graphic 4">
            <a:extLst>
              <a:ext uri="{FF2B5EF4-FFF2-40B4-BE49-F238E27FC236}">
                <a16:creationId xmlns:a16="http://schemas.microsoft.com/office/drawing/2014/main" id="{17388565-41E8-4F1B-8CF8-18B7E731F3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6715" y="3331569"/>
            <a:ext cx="803563" cy="803563"/>
          </a:xfrm>
          <a:prstGeom prst="rect">
            <a:avLst/>
          </a:prstGeom>
        </p:spPr>
      </p:pic>
      <p:pic>
        <p:nvPicPr>
          <p:cNvPr id="9" name="Graphic 8" descr="Telephone">
            <a:extLst>
              <a:ext uri="{FF2B5EF4-FFF2-40B4-BE49-F238E27FC236}">
                <a16:creationId xmlns:a16="http://schemas.microsoft.com/office/drawing/2014/main" id="{973B27AD-3326-47F7-AA1B-0762215D1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92390" y="4458170"/>
            <a:ext cx="672211" cy="672211"/>
          </a:xfrm>
          <a:prstGeom prst="rect">
            <a:avLst/>
          </a:prstGeom>
        </p:spPr>
      </p:pic>
      <p:pic>
        <p:nvPicPr>
          <p:cNvPr id="11" name="Graphic 10" descr="Email">
            <a:extLst>
              <a:ext uri="{FF2B5EF4-FFF2-40B4-BE49-F238E27FC236}">
                <a16:creationId xmlns:a16="http://schemas.microsoft.com/office/drawing/2014/main" id="{0E2A3CC1-DD34-4763-A6BF-4557DB97D50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41693" y="5130381"/>
            <a:ext cx="573604" cy="573604"/>
          </a:xfrm>
          <a:prstGeom prst="rect">
            <a:avLst/>
          </a:prstGeom>
        </p:spPr>
      </p:pic>
    </p:spTree>
    <p:extLst>
      <p:ext uri="{BB962C8B-B14F-4D97-AF65-F5344CB8AC3E}">
        <p14:creationId xmlns:p14="http://schemas.microsoft.com/office/powerpoint/2010/main" val="2017605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0857F9-7BB7-4F31-ABA5-BE766A902081}"/>
              </a:ext>
            </a:extLst>
          </p:cNvPr>
          <p:cNvSpPr>
            <a:spLocks noGrp="1"/>
          </p:cNvSpPr>
          <p:nvPr>
            <p:ph type="ctrTitle"/>
          </p:nvPr>
        </p:nvSpPr>
        <p:spPr>
          <a:xfrm>
            <a:off x="435842" y="375374"/>
            <a:ext cx="9590158" cy="720000"/>
          </a:xfrm>
        </p:spPr>
        <p:txBody>
          <a:bodyPr/>
          <a:lstStyle/>
          <a:p>
            <a:r>
              <a:rPr lang="en-GB" sz="2400" dirty="0"/>
              <a:t>*We couldn’t identify with the national commentary on ethnicity</a:t>
            </a:r>
          </a:p>
        </p:txBody>
      </p:sp>
      <p:sp>
        <p:nvSpPr>
          <p:cNvPr id="4" name="Content Placeholder 3">
            <a:extLst>
              <a:ext uri="{FF2B5EF4-FFF2-40B4-BE49-F238E27FC236}">
                <a16:creationId xmlns:a16="http://schemas.microsoft.com/office/drawing/2014/main" id="{81A08769-B861-49A7-B1C7-D7E08602764F}"/>
              </a:ext>
            </a:extLst>
          </p:cNvPr>
          <p:cNvSpPr>
            <a:spLocks noGrp="1"/>
          </p:cNvSpPr>
          <p:nvPr>
            <p:ph type="body" sz="quarter" idx="16"/>
          </p:nvPr>
        </p:nvSpPr>
        <p:spPr/>
        <p:txBody>
          <a:bodyPr/>
          <a:lstStyle/>
          <a:p>
            <a:endParaRPr lang="en-GB" dirty="0"/>
          </a:p>
          <a:p>
            <a:endParaRPr lang="en-GB" dirty="0"/>
          </a:p>
        </p:txBody>
      </p:sp>
      <p:sp>
        <p:nvSpPr>
          <p:cNvPr id="3" name="Slide Number Placeholder 2">
            <a:extLst>
              <a:ext uri="{FF2B5EF4-FFF2-40B4-BE49-F238E27FC236}">
                <a16:creationId xmlns:a16="http://schemas.microsoft.com/office/drawing/2014/main" id="{554FA646-3860-4A0E-B82E-C3D2556A5539}"/>
              </a:ext>
            </a:extLst>
          </p:cNvPr>
          <p:cNvSpPr>
            <a:spLocks noGrp="1"/>
          </p:cNvSpPr>
          <p:nvPr>
            <p:ph type="sldNum" sz="quarter" idx="18"/>
          </p:nvPr>
        </p:nvSpPr>
        <p:spPr/>
        <p:txBody>
          <a:bodyPr/>
          <a:lstStyle/>
          <a:p>
            <a:fld id="{E37164D7-9B6A-1C43-ACF7-FB85B36CD2BA}" type="slidenum">
              <a:rPr lang="en-US" smtClean="0"/>
              <a:pPr/>
              <a:t>2</a:t>
            </a:fld>
            <a:endParaRPr lang="en-US"/>
          </a:p>
        </p:txBody>
      </p:sp>
      <p:sp>
        <p:nvSpPr>
          <p:cNvPr id="7" name="Speech Bubble: Rectangle 6">
            <a:extLst>
              <a:ext uri="{FF2B5EF4-FFF2-40B4-BE49-F238E27FC236}">
                <a16:creationId xmlns:a16="http://schemas.microsoft.com/office/drawing/2014/main" id="{44A487E3-BBF7-46CD-BD8D-74A254590BFB}"/>
              </a:ext>
            </a:extLst>
          </p:cNvPr>
          <p:cNvSpPr/>
          <p:nvPr/>
        </p:nvSpPr>
        <p:spPr>
          <a:xfrm>
            <a:off x="2284845" y="1671783"/>
            <a:ext cx="6123709" cy="3275590"/>
          </a:xfrm>
          <a:prstGeom prst="wedgeRectCallout">
            <a:avLst>
              <a:gd name="adj1" fmla="val -49927"/>
              <a:gd name="adj2" fmla="val 612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800" i="1" dirty="0"/>
              <a:t>“</a:t>
            </a:r>
            <a:r>
              <a:rPr lang="en-GB" sz="1800" b="1" i="1" dirty="0"/>
              <a:t>I mean I don’t consider myself a poor person, you know, I’m educated, I have a degree, I have a job, I’m well paid, so is my partner so we don’t struggle, we don’t get free school meals, we live in a three-bedroom house, we own it, it’s ours. </a:t>
            </a:r>
            <a:r>
              <a:rPr lang="en-GB" sz="2400" b="1" i="1" dirty="0"/>
              <a:t>So even people like me were still dying so it wasn’t all this ‘well we all live in overcrowded houses’ because we don’t.</a:t>
            </a:r>
            <a:r>
              <a:rPr lang="en-GB" sz="1800" b="1" i="1" dirty="0"/>
              <a:t>..” </a:t>
            </a:r>
          </a:p>
          <a:p>
            <a:pPr algn="ctr"/>
            <a:r>
              <a:rPr lang="en-GB" sz="1800" i="1" dirty="0"/>
              <a:t>^Kayla</a:t>
            </a:r>
          </a:p>
        </p:txBody>
      </p:sp>
      <p:sp>
        <p:nvSpPr>
          <p:cNvPr id="6" name="TextBox 5">
            <a:extLst>
              <a:ext uri="{FF2B5EF4-FFF2-40B4-BE49-F238E27FC236}">
                <a16:creationId xmlns:a16="http://schemas.microsoft.com/office/drawing/2014/main" id="{E6A43A8F-B5E8-4CDA-B0D3-3ABD53B1A9E2}"/>
              </a:ext>
            </a:extLst>
          </p:cNvPr>
          <p:cNvSpPr txBox="1"/>
          <p:nvPr/>
        </p:nvSpPr>
        <p:spPr>
          <a:xfrm>
            <a:off x="2284845" y="6065290"/>
            <a:ext cx="4538871" cy="646331"/>
          </a:xfrm>
          <a:prstGeom prst="rect">
            <a:avLst/>
          </a:prstGeom>
          <a:noFill/>
        </p:spPr>
        <p:txBody>
          <a:bodyPr wrap="none" rtlCol="0">
            <a:spAutoFit/>
          </a:bodyPr>
          <a:lstStyle/>
          <a:p>
            <a:r>
              <a:rPr lang="en-GB" sz="1200" dirty="0"/>
              <a:t>*The ethnically diverse qualitative team at the Strategy Unit</a:t>
            </a:r>
          </a:p>
          <a:p>
            <a:r>
              <a:rPr lang="en-GB" sz="1200" dirty="0"/>
              <a:t>^Participant in the qualitative study (names have been changed)</a:t>
            </a:r>
          </a:p>
          <a:p>
            <a:endParaRPr lang="en-GB" sz="1200" dirty="0"/>
          </a:p>
        </p:txBody>
      </p:sp>
      <p:sp>
        <p:nvSpPr>
          <p:cNvPr id="12" name="Footer Placeholder 1">
            <a:extLst>
              <a:ext uri="{FF2B5EF4-FFF2-40B4-BE49-F238E27FC236}">
                <a16:creationId xmlns:a16="http://schemas.microsoft.com/office/drawing/2014/main" id="{6B2B2AEB-C2AE-4BE7-AEBA-36A887637893}"/>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288731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4">
            <a:extLst>
              <a:ext uri="{FF2B5EF4-FFF2-40B4-BE49-F238E27FC236}">
                <a16:creationId xmlns:a16="http://schemas.microsoft.com/office/drawing/2014/main" id="{178F7153-8844-4427-B3CE-2E315AF305E8}"/>
              </a:ext>
            </a:extLst>
          </p:cNvPr>
          <p:cNvSpPr>
            <a:spLocks noGrp="1"/>
          </p:cNvSpPr>
          <p:nvPr>
            <p:ph type="ctrTitle"/>
          </p:nvPr>
        </p:nvSpPr>
        <p:spPr>
          <a:xfrm>
            <a:off x="666751" y="396000"/>
            <a:ext cx="9359900" cy="584320"/>
          </a:xfrm>
        </p:spPr>
        <p:txBody>
          <a:bodyPr/>
          <a:lstStyle/>
          <a:p>
            <a:r>
              <a:rPr lang="en-US" dirty="0"/>
              <a:t>We spoke to…..</a:t>
            </a:r>
          </a:p>
        </p:txBody>
      </p:sp>
      <p:sp>
        <p:nvSpPr>
          <p:cNvPr id="5" name="Text Placeholder 4">
            <a:extLst>
              <a:ext uri="{FF2B5EF4-FFF2-40B4-BE49-F238E27FC236}">
                <a16:creationId xmlns:a16="http://schemas.microsoft.com/office/drawing/2014/main" id="{5A5FBA66-01E0-4112-8FBF-EBB5A077F995}"/>
              </a:ext>
            </a:extLst>
          </p:cNvPr>
          <p:cNvSpPr>
            <a:spLocks noGrp="1"/>
          </p:cNvSpPr>
          <p:nvPr>
            <p:ph type="body" sz="quarter" idx="16"/>
          </p:nvPr>
        </p:nvSpPr>
        <p:spPr/>
        <p:txBody>
          <a:bodyPr/>
          <a:lstStyle/>
          <a:p>
            <a:endParaRPr lang="en-GB"/>
          </a:p>
        </p:txBody>
      </p:sp>
      <p:sp>
        <p:nvSpPr>
          <p:cNvPr id="3" name="Slide Number Placeholder 2">
            <a:extLst>
              <a:ext uri="{FF2B5EF4-FFF2-40B4-BE49-F238E27FC236}">
                <a16:creationId xmlns:a16="http://schemas.microsoft.com/office/drawing/2014/main" id="{F9F6DA46-28BE-4CF2-BD5D-9175FB40BAC4}"/>
              </a:ext>
            </a:extLst>
          </p:cNvPr>
          <p:cNvSpPr>
            <a:spLocks noGrp="1"/>
          </p:cNvSpPr>
          <p:nvPr>
            <p:ph type="sldNum" sz="quarter" idx="18"/>
          </p:nvPr>
        </p:nvSpPr>
        <p:spPr/>
        <p:txBody>
          <a:bodyPr anchor="ctr">
            <a:normAutofit/>
          </a:bodyPr>
          <a:lstStyle/>
          <a:p>
            <a:pPr>
              <a:spcAft>
                <a:spcPts val="600"/>
              </a:spcAft>
            </a:pPr>
            <a:fld id="{E37164D7-9B6A-1C43-ACF7-FB85B36CD2BA}" type="slidenum">
              <a:rPr lang="en-US" smtClean="0"/>
              <a:pPr>
                <a:spcAft>
                  <a:spcPts val="600"/>
                </a:spcAft>
              </a:pPr>
              <a:t>3</a:t>
            </a:fld>
            <a:endParaRPr lang="en-US"/>
          </a:p>
        </p:txBody>
      </p:sp>
      <p:graphicFrame>
        <p:nvGraphicFramePr>
          <p:cNvPr id="6" name="Content Placeholder 5">
            <a:extLst>
              <a:ext uri="{FF2B5EF4-FFF2-40B4-BE49-F238E27FC236}">
                <a16:creationId xmlns:a16="http://schemas.microsoft.com/office/drawing/2014/main" id="{4393FC87-B173-4A38-9C66-9F7D15F2BAD6}"/>
              </a:ext>
            </a:extLst>
          </p:cNvPr>
          <p:cNvGraphicFramePr>
            <a:graphicFrameLocks noGrp="1"/>
          </p:cNvGraphicFramePr>
          <p:nvPr>
            <p:ph type="chart" sz="quarter" idx="4294967295"/>
            <p:extLst>
              <p:ext uri="{D42A27DB-BD31-4B8C-83A1-F6EECF244321}">
                <p14:modId xmlns:p14="http://schemas.microsoft.com/office/powerpoint/2010/main" val="1959207647"/>
              </p:ext>
            </p:extLst>
          </p:nvPr>
        </p:nvGraphicFramePr>
        <p:xfrm>
          <a:off x="666749" y="1116000"/>
          <a:ext cx="9497225" cy="5464943"/>
        </p:xfrm>
        <a:graphic>
          <a:graphicData uri="http://schemas.openxmlformats.org/drawingml/2006/table">
            <a:tbl>
              <a:tblPr firstRow="1" bandRow="1">
                <a:tableStyleId>{8EC20E35-A176-4012-BC5E-935CFFF8708E}</a:tableStyleId>
              </a:tblPr>
              <a:tblGrid>
                <a:gridCol w="650443">
                  <a:extLst>
                    <a:ext uri="{9D8B030D-6E8A-4147-A177-3AD203B41FA5}">
                      <a16:colId xmlns:a16="http://schemas.microsoft.com/office/drawing/2014/main" val="279755294"/>
                    </a:ext>
                  </a:extLst>
                </a:gridCol>
                <a:gridCol w="775396">
                  <a:extLst>
                    <a:ext uri="{9D8B030D-6E8A-4147-A177-3AD203B41FA5}">
                      <a16:colId xmlns:a16="http://schemas.microsoft.com/office/drawing/2014/main" val="1076882486"/>
                    </a:ext>
                  </a:extLst>
                </a:gridCol>
                <a:gridCol w="1720516">
                  <a:extLst>
                    <a:ext uri="{9D8B030D-6E8A-4147-A177-3AD203B41FA5}">
                      <a16:colId xmlns:a16="http://schemas.microsoft.com/office/drawing/2014/main" val="2958363017"/>
                    </a:ext>
                  </a:extLst>
                </a:gridCol>
                <a:gridCol w="421105">
                  <a:extLst>
                    <a:ext uri="{9D8B030D-6E8A-4147-A177-3AD203B41FA5}">
                      <a16:colId xmlns:a16="http://schemas.microsoft.com/office/drawing/2014/main" val="2345701670"/>
                    </a:ext>
                  </a:extLst>
                </a:gridCol>
                <a:gridCol w="467100">
                  <a:extLst>
                    <a:ext uri="{9D8B030D-6E8A-4147-A177-3AD203B41FA5}">
                      <a16:colId xmlns:a16="http://schemas.microsoft.com/office/drawing/2014/main" val="893796376"/>
                    </a:ext>
                  </a:extLst>
                </a:gridCol>
                <a:gridCol w="1311564">
                  <a:extLst>
                    <a:ext uri="{9D8B030D-6E8A-4147-A177-3AD203B41FA5}">
                      <a16:colId xmlns:a16="http://schemas.microsoft.com/office/drawing/2014/main" val="1830666820"/>
                    </a:ext>
                  </a:extLst>
                </a:gridCol>
                <a:gridCol w="3195210">
                  <a:extLst>
                    <a:ext uri="{9D8B030D-6E8A-4147-A177-3AD203B41FA5}">
                      <a16:colId xmlns:a16="http://schemas.microsoft.com/office/drawing/2014/main" val="1379216030"/>
                    </a:ext>
                  </a:extLst>
                </a:gridCol>
                <a:gridCol w="955891">
                  <a:extLst>
                    <a:ext uri="{9D8B030D-6E8A-4147-A177-3AD203B41FA5}">
                      <a16:colId xmlns:a16="http://schemas.microsoft.com/office/drawing/2014/main" val="1041214230"/>
                    </a:ext>
                  </a:extLst>
                </a:gridCol>
              </a:tblGrid>
              <a:tr h="1309308">
                <a:tc>
                  <a:txBody>
                    <a:bodyPr/>
                    <a:lstStyle/>
                    <a:p>
                      <a:pPr algn="ctr" fontAlgn="b"/>
                      <a:r>
                        <a:rPr lang="en-GB" sz="1400" u="none" strike="noStrike" dirty="0">
                          <a:effectLst/>
                        </a:rPr>
                        <a:t> Name*</a:t>
                      </a:r>
                      <a:endParaRPr lang="en-GB" sz="1400" b="1" i="0" u="none" strike="noStrike" dirty="0">
                        <a:solidFill>
                          <a:srgbClr val="FA7D00"/>
                        </a:solidFill>
                        <a:effectLst/>
                        <a:latin typeface="Calibri" panose="020F050202020403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a:effectLst/>
                        </a:rPr>
                        <a:t>Household (Adults and Children)</a:t>
                      </a:r>
                      <a:endParaRPr lang="en-GB" sz="1400" b="0" i="0" u="none" strike="noStrike" dirty="0">
                        <a:solidFill>
                          <a:srgbClr val="FA7D00"/>
                        </a:solidFill>
                        <a:effectLst/>
                        <a:latin typeface="Calibri" panose="020F050202020403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a:effectLst/>
                        </a:rPr>
                        <a:t>Ethnicity</a:t>
                      </a:r>
                      <a:endParaRPr lang="en-GB" sz="1400" b="0" i="0" u="none" strike="noStrike" dirty="0">
                        <a:solidFill>
                          <a:srgbClr val="FA7D00"/>
                        </a:solidFill>
                        <a:effectLst/>
                        <a:latin typeface="Calibri" panose="020F050202020403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dirty="0"/>
                        <a:t>Hospital Admission</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a:effectLst/>
                        </a:rPr>
                        <a:t>Bereavement</a:t>
                      </a:r>
                      <a:endParaRPr lang="en-GB" sz="1400" b="0" i="0" u="none" strike="noStrike" dirty="0">
                        <a:solidFill>
                          <a:srgbClr val="FA7D00"/>
                        </a:solidFill>
                        <a:effectLst/>
                        <a:latin typeface="Calibri" panose="020F050202020403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a:effectLst/>
                        </a:rPr>
                        <a:t>Residence (region)</a:t>
                      </a:r>
                      <a:endParaRPr lang="en-GB" sz="1400" b="0" i="0" u="none" strike="noStrike" dirty="0">
                        <a:solidFill>
                          <a:srgbClr val="FA7D00"/>
                        </a:solidFill>
                        <a:effectLst/>
                        <a:latin typeface="Calibri" panose="020F050202020403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a:effectLst/>
                        </a:rPr>
                        <a:t>Occupation(s)</a:t>
                      </a:r>
                      <a:endParaRPr lang="en-GB" sz="1400" b="0" i="0" u="none" strike="noStrike" dirty="0">
                        <a:solidFill>
                          <a:srgbClr val="FA7D00"/>
                        </a:solidFill>
                        <a:effectLst/>
                        <a:latin typeface="Calibri" panose="020F050202020403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400" u="none" strike="noStrike" dirty="0">
                          <a:effectLst/>
                        </a:rPr>
                        <a:t>Date of Interview</a:t>
                      </a:r>
                      <a:endParaRPr lang="en-GB" sz="1400" b="0" i="0" u="none" strike="noStrike" dirty="0">
                        <a:solidFill>
                          <a:srgbClr val="FA7D00"/>
                        </a:solidFill>
                        <a:effectLst/>
                        <a:latin typeface="Calibri" panose="020F0502020204030204" pitchFamily="34" charset="0"/>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2594356"/>
                  </a:ext>
                </a:extLst>
              </a:tr>
              <a:tr h="377785">
                <a:tc>
                  <a:txBody>
                    <a:bodyPr/>
                    <a:lstStyle/>
                    <a:p>
                      <a:pPr algn="ctr" fontAlgn="b"/>
                      <a:r>
                        <a:rPr lang="en-GB" sz="1200" u="none" strike="noStrike">
                          <a:effectLst/>
                        </a:rPr>
                        <a:t>Ali</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2A 2C</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Middle Eastern, White, Mixed</a:t>
                      </a: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Merseyside</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NHS - Managerial</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15/06/2020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7232229"/>
                  </a:ext>
                </a:extLst>
              </a:tr>
              <a:tr h="377785">
                <a:tc>
                  <a:txBody>
                    <a:bodyPr/>
                    <a:lstStyle/>
                    <a:p>
                      <a:pPr algn="ctr" fontAlgn="b"/>
                      <a:r>
                        <a:rPr lang="en-GB" sz="1200" u="none" strike="noStrike">
                          <a:effectLst/>
                        </a:rPr>
                        <a:t>Bilkis</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4A 3C </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Indian, Pakistani, Mixed</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No</a:t>
                      </a:r>
                      <a:endParaRPr lang="en-GB" sz="11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Lancashire</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Social Worker,  Accountant, Health Care Assistant, Take-away worker</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18/06/2020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1730461"/>
                  </a:ext>
                </a:extLst>
              </a:tr>
              <a:tr h="377785">
                <a:tc>
                  <a:txBody>
                    <a:bodyPr/>
                    <a:lstStyle/>
                    <a:p>
                      <a:pPr algn="ctr" fontAlgn="b"/>
                      <a:r>
                        <a:rPr lang="en-GB" sz="1200" u="none" strike="noStrike">
                          <a:effectLst/>
                        </a:rPr>
                        <a:t>Cassim</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2A 2C</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Pakistani</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West Midlands</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Local Authority</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19/06/2020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83321211"/>
                  </a:ext>
                </a:extLst>
              </a:tr>
              <a:tr h="377785">
                <a:tc>
                  <a:txBody>
                    <a:bodyPr/>
                    <a:lstStyle/>
                    <a:p>
                      <a:pPr algn="ctr" fontAlgn="b"/>
                      <a:r>
                        <a:rPr lang="en-GB" sz="1200" u="none" strike="noStrike">
                          <a:effectLst/>
                        </a:rPr>
                        <a:t>Dawood</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5A 3C</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Bangladeshi</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Yes</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Yes</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West Midlands</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Retired, Self-employed – Small business owner</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22/06/2020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712963"/>
                  </a:ext>
                </a:extLst>
              </a:tr>
              <a:tr h="377785">
                <a:tc>
                  <a:txBody>
                    <a:bodyPr/>
                    <a:lstStyle/>
                    <a:p>
                      <a:pPr algn="ctr" fontAlgn="b"/>
                      <a:r>
                        <a:rPr lang="en-GB" sz="1200" u="none" strike="noStrike">
                          <a:effectLst/>
                        </a:rPr>
                        <a:t>Eshan</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3A</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Indian</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 </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West Midlands</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Consultant Surgeon, GP</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22/06/2020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0771835"/>
                  </a:ext>
                </a:extLst>
              </a:tr>
              <a:tr h="377785">
                <a:tc>
                  <a:txBody>
                    <a:bodyPr/>
                    <a:lstStyle/>
                    <a:p>
                      <a:pPr algn="ctr" fontAlgn="b"/>
                      <a:r>
                        <a:rPr lang="en-GB" sz="1200" u="none" strike="noStrike">
                          <a:effectLst/>
                        </a:rPr>
                        <a:t>Fatima</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4A 2C</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Indian</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 </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Greater Manchester</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Stay at home mum, Local Authority, Engineering apprenticies</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23/06/2020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0759708"/>
                  </a:ext>
                </a:extLst>
              </a:tr>
              <a:tr h="377785">
                <a:tc>
                  <a:txBody>
                    <a:bodyPr/>
                    <a:lstStyle/>
                    <a:p>
                      <a:pPr algn="ctr" fontAlgn="b"/>
                      <a:r>
                        <a:rPr lang="en-GB" sz="1200" u="none" strike="noStrike">
                          <a:effectLst/>
                        </a:rPr>
                        <a:t>Grace</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2A 2C</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Black</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London</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NHS Primary Care – Non-clinical</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02/07/2020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707487"/>
                  </a:ext>
                </a:extLst>
              </a:tr>
              <a:tr h="377785">
                <a:tc>
                  <a:txBody>
                    <a:bodyPr/>
                    <a:lstStyle/>
                    <a:p>
                      <a:pPr algn="ctr" fontAlgn="b"/>
                      <a:r>
                        <a:rPr lang="en-GB" sz="1200" u="none" strike="noStrike">
                          <a:effectLst/>
                        </a:rPr>
                        <a:t>Hanif</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4A</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Pakistani</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West Midlands</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Take-away worker, Nursery Assistant </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24/06/2020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9615175"/>
                  </a:ext>
                </a:extLst>
              </a:tr>
              <a:tr h="377785">
                <a:tc>
                  <a:txBody>
                    <a:bodyPr/>
                    <a:lstStyle/>
                    <a:p>
                      <a:pPr algn="ctr" fontAlgn="b"/>
                      <a:r>
                        <a:rPr lang="en-GB" sz="1200" u="none" strike="noStrike">
                          <a:effectLst/>
                        </a:rPr>
                        <a:t>Ismail</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2A </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Indian</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Yes</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Lancashire</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Taxi Driver, Housewife</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20/07/2020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1798451"/>
                  </a:ext>
                </a:extLst>
              </a:tr>
              <a:tr h="377785">
                <a:tc>
                  <a:txBody>
                    <a:bodyPr/>
                    <a:lstStyle/>
                    <a:p>
                      <a:pPr algn="ctr" fontAlgn="b"/>
                      <a:r>
                        <a:rPr lang="en-GB" sz="1200" u="none" strike="noStrike">
                          <a:effectLst/>
                        </a:rPr>
                        <a:t>Jamila</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4A 2C</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Pakistani</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West Midlands</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NHS Admin and Catering</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09/08/2020</a:t>
                      </a:r>
                      <a:endParaRPr lang="en-GB" sz="1100" b="0" i="0" u="none" strike="noStrike">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2532291"/>
                  </a:ext>
                </a:extLst>
              </a:tr>
              <a:tr h="377785">
                <a:tc>
                  <a:txBody>
                    <a:bodyPr/>
                    <a:lstStyle/>
                    <a:p>
                      <a:pPr algn="ctr" fontAlgn="b"/>
                      <a:r>
                        <a:rPr lang="en-GB" sz="1200" u="none" strike="noStrike">
                          <a:effectLst/>
                        </a:rPr>
                        <a:t>Kayla</a:t>
                      </a:r>
                      <a:endParaRPr lang="en-GB" sz="1200" b="1" i="0" u="none" strike="noStrike">
                        <a:solidFill>
                          <a:schemeClr val="accent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1A 2C</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Black</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Yes</a:t>
                      </a:r>
                      <a:endParaRPr lang="en-GB" sz="11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No</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London</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a:effectLst/>
                        </a:rPr>
                        <a:t>Nurse</a:t>
                      </a:r>
                      <a:endParaRPr lang="en-GB" sz="11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19/08/2020</a:t>
                      </a:r>
                      <a:endParaRPr lang="en-GB" sz="1100" b="0" i="0" u="none" strike="noStrike" dirty="0">
                        <a:solidFill>
                          <a:srgbClr val="000000"/>
                        </a:solidFill>
                        <a:effectLst/>
                        <a:latin typeface="Calibri" panose="020F0502020204030204" pitchFamily="34" charset="0"/>
                      </a:endParaRPr>
                    </a:p>
                  </a:txBody>
                  <a:tcPr marL="8889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7809310"/>
                  </a:ext>
                </a:extLst>
              </a:tr>
            </a:tbl>
          </a:graphicData>
        </a:graphic>
      </p:graphicFrame>
      <p:sp>
        <p:nvSpPr>
          <p:cNvPr id="4" name="TextBox 3">
            <a:extLst>
              <a:ext uri="{FF2B5EF4-FFF2-40B4-BE49-F238E27FC236}">
                <a16:creationId xmlns:a16="http://schemas.microsoft.com/office/drawing/2014/main" id="{AF3D7CCE-0A4C-4005-BDB3-5863A06D8169}"/>
              </a:ext>
            </a:extLst>
          </p:cNvPr>
          <p:cNvSpPr txBox="1"/>
          <p:nvPr/>
        </p:nvSpPr>
        <p:spPr>
          <a:xfrm>
            <a:off x="666749" y="6739751"/>
            <a:ext cx="3860592" cy="276999"/>
          </a:xfrm>
          <a:prstGeom prst="rect">
            <a:avLst/>
          </a:prstGeom>
          <a:noFill/>
        </p:spPr>
        <p:txBody>
          <a:bodyPr wrap="square" rtlCol="0">
            <a:spAutoFit/>
          </a:bodyPr>
          <a:lstStyle/>
          <a:p>
            <a:r>
              <a:rPr lang="en-GB" sz="1200" dirty="0"/>
              <a:t>*Pseudonyms have been used</a:t>
            </a:r>
          </a:p>
        </p:txBody>
      </p:sp>
      <p:sp>
        <p:nvSpPr>
          <p:cNvPr id="8" name="Footer Placeholder 1">
            <a:extLst>
              <a:ext uri="{FF2B5EF4-FFF2-40B4-BE49-F238E27FC236}">
                <a16:creationId xmlns:a16="http://schemas.microsoft.com/office/drawing/2014/main" id="{0BC28139-C009-4E4A-89EF-85D2D95083FB}"/>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1106392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903D0A-1E99-46FB-A829-DC95879198D2}"/>
              </a:ext>
            </a:extLst>
          </p:cNvPr>
          <p:cNvSpPr>
            <a:spLocks noGrp="1"/>
          </p:cNvSpPr>
          <p:nvPr>
            <p:ph type="ctrTitle"/>
          </p:nvPr>
        </p:nvSpPr>
        <p:spPr/>
        <p:txBody>
          <a:bodyPr/>
          <a:lstStyle/>
          <a:p>
            <a:r>
              <a:rPr lang="en-US" dirty="0"/>
              <a:t>We discussed…</a:t>
            </a:r>
          </a:p>
        </p:txBody>
      </p:sp>
      <p:sp>
        <p:nvSpPr>
          <p:cNvPr id="3" name="Slide Number Placeholder 2">
            <a:extLst>
              <a:ext uri="{FF2B5EF4-FFF2-40B4-BE49-F238E27FC236}">
                <a16:creationId xmlns:a16="http://schemas.microsoft.com/office/drawing/2014/main" id="{AF581BD3-23F1-4AA1-A7E6-5E84555A2BEB}"/>
              </a:ext>
            </a:extLst>
          </p:cNvPr>
          <p:cNvSpPr>
            <a:spLocks noGrp="1"/>
          </p:cNvSpPr>
          <p:nvPr>
            <p:ph type="sldNum" sz="quarter" idx="18"/>
          </p:nvPr>
        </p:nvSpPr>
        <p:spPr/>
        <p:txBody>
          <a:bodyPr/>
          <a:lstStyle/>
          <a:p>
            <a:fld id="{E37164D7-9B6A-1C43-ACF7-FB85B36CD2BA}" type="slidenum">
              <a:rPr lang="en-US" smtClean="0"/>
              <a:pPr/>
              <a:t>4</a:t>
            </a:fld>
            <a:endParaRPr lang="en-US"/>
          </a:p>
        </p:txBody>
      </p:sp>
      <p:sp>
        <p:nvSpPr>
          <p:cNvPr id="2" name="Footer Placeholder 1">
            <a:extLst>
              <a:ext uri="{FF2B5EF4-FFF2-40B4-BE49-F238E27FC236}">
                <a16:creationId xmlns:a16="http://schemas.microsoft.com/office/drawing/2014/main" id="{FC0EAE8F-F5E5-4D87-BE0A-14D47D4EB98C}"/>
              </a:ext>
            </a:extLst>
          </p:cNvPr>
          <p:cNvSpPr>
            <a:spLocks noGrp="1"/>
          </p:cNvSpPr>
          <p:nvPr>
            <p:ph type="ftr" sz="quarter" idx="4294967295"/>
          </p:nvPr>
        </p:nvSpPr>
        <p:spPr>
          <a:xfrm>
            <a:off x="283425" y="7020538"/>
            <a:ext cx="1173019" cy="361950"/>
          </a:xfrm>
        </p:spPr>
        <p:txBody>
          <a:bodyPr/>
          <a:lstStyle/>
          <a:p>
            <a:r>
              <a:rPr lang="en-US" dirty="0"/>
              <a:t>The Strategy Unit</a:t>
            </a:r>
          </a:p>
        </p:txBody>
      </p:sp>
      <p:graphicFrame>
        <p:nvGraphicFramePr>
          <p:cNvPr id="7" name="Diagram 6">
            <a:extLst>
              <a:ext uri="{FF2B5EF4-FFF2-40B4-BE49-F238E27FC236}">
                <a16:creationId xmlns:a16="http://schemas.microsoft.com/office/drawing/2014/main" id="{5DD0C4BE-33DD-448F-A24E-1EFBFC0E7F05}"/>
              </a:ext>
            </a:extLst>
          </p:cNvPr>
          <p:cNvGraphicFramePr/>
          <p:nvPr>
            <p:extLst>
              <p:ext uri="{D42A27DB-BD31-4B8C-83A1-F6EECF244321}">
                <p14:modId xmlns:p14="http://schemas.microsoft.com/office/powerpoint/2010/main" val="491236255"/>
              </p:ext>
            </p:extLst>
          </p:nvPr>
        </p:nvGraphicFramePr>
        <p:xfrm>
          <a:off x="283425" y="1388954"/>
          <a:ext cx="8398755" cy="528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Brace 8">
            <a:extLst>
              <a:ext uri="{FF2B5EF4-FFF2-40B4-BE49-F238E27FC236}">
                <a16:creationId xmlns:a16="http://schemas.microsoft.com/office/drawing/2014/main" id="{54A49B2F-52B1-40E5-B2C0-63A1E92117EA}"/>
              </a:ext>
            </a:extLst>
          </p:cNvPr>
          <p:cNvSpPr/>
          <p:nvPr/>
        </p:nvSpPr>
        <p:spPr>
          <a:xfrm>
            <a:off x="8737599" y="1388954"/>
            <a:ext cx="45719" cy="633810"/>
          </a:xfrm>
          <a:prstGeom prst="rightBrace">
            <a:avLst/>
          </a:prstGeom>
          <a:ln w="47625" cap="sq">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Right Brace 9">
            <a:extLst>
              <a:ext uri="{FF2B5EF4-FFF2-40B4-BE49-F238E27FC236}">
                <a16:creationId xmlns:a16="http://schemas.microsoft.com/office/drawing/2014/main" id="{75381C9F-66CF-4C51-900C-EDCE3E43D592}"/>
              </a:ext>
            </a:extLst>
          </p:cNvPr>
          <p:cNvSpPr/>
          <p:nvPr/>
        </p:nvSpPr>
        <p:spPr>
          <a:xfrm>
            <a:off x="8746372" y="2239863"/>
            <a:ext cx="73891" cy="4462773"/>
          </a:xfrm>
          <a:prstGeom prst="rightBrace">
            <a:avLst/>
          </a:prstGeom>
          <a:ln w="47625" cap="sq">
            <a:solidFill>
              <a:schemeClr val="tx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B6664DFF-AFA8-403B-903E-4090B8411383}"/>
              </a:ext>
            </a:extLst>
          </p:cNvPr>
          <p:cNvSpPr txBox="1"/>
          <p:nvPr/>
        </p:nvSpPr>
        <p:spPr>
          <a:xfrm>
            <a:off x="9140602" y="1437989"/>
            <a:ext cx="1410386" cy="707886"/>
          </a:xfrm>
          <a:prstGeom prst="rect">
            <a:avLst/>
          </a:prstGeom>
          <a:noFill/>
        </p:spPr>
        <p:txBody>
          <a:bodyPr wrap="square" rtlCol="0">
            <a:spAutoFit/>
          </a:bodyPr>
          <a:lstStyle/>
          <a:p>
            <a:r>
              <a:rPr lang="en-GB" sz="2000" b="1" dirty="0">
                <a:solidFill>
                  <a:schemeClr val="bg1"/>
                </a:solidFill>
                <a:latin typeface="Bradley Hand ITC" panose="03070402050302030203" pitchFamily="66" charset="0"/>
              </a:rPr>
              <a:t>We asked about these</a:t>
            </a:r>
          </a:p>
        </p:txBody>
      </p:sp>
      <p:sp>
        <p:nvSpPr>
          <p:cNvPr id="12" name="TextBox 11">
            <a:extLst>
              <a:ext uri="{FF2B5EF4-FFF2-40B4-BE49-F238E27FC236}">
                <a16:creationId xmlns:a16="http://schemas.microsoft.com/office/drawing/2014/main" id="{7EFF3111-2442-40C0-915C-415762AF4346}"/>
              </a:ext>
            </a:extLst>
          </p:cNvPr>
          <p:cNvSpPr txBox="1"/>
          <p:nvPr/>
        </p:nvSpPr>
        <p:spPr>
          <a:xfrm>
            <a:off x="9140602" y="4075375"/>
            <a:ext cx="1410386" cy="1015663"/>
          </a:xfrm>
          <a:prstGeom prst="rect">
            <a:avLst/>
          </a:prstGeom>
          <a:noFill/>
        </p:spPr>
        <p:txBody>
          <a:bodyPr wrap="square" rtlCol="0">
            <a:spAutoFit/>
          </a:bodyPr>
          <a:lstStyle/>
          <a:p>
            <a:r>
              <a:rPr lang="en-GB" sz="2000" b="1" dirty="0">
                <a:solidFill>
                  <a:schemeClr val="bg1"/>
                </a:solidFill>
                <a:latin typeface="Bradley Hand ITC" panose="03070402050302030203" pitchFamily="66" charset="0"/>
              </a:rPr>
              <a:t>Responses related to these</a:t>
            </a:r>
          </a:p>
        </p:txBody>
      </p:sp>
    </p:spTree>
    <p:extLst>
      <p:ext uri="{BB962C8B-B14F-4D97-AF65-F5344CB8AC3E}">
        <p14:creationId xmlns:p14="http://schemas.microsoft.com/office/powerpoint/2010/main" val="902070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2EEE322-6124-4437-9295-0C096DBC1944}"/>
              </a:ext>
            </a:extLst>
          </p:cNvPr>
          <p:cNvSpPr>
            <a:spLocks noGrp="1"/>
          </p:cNvSpPr>
          <p:nvPr>
            <p:ph type="body" sz="quarter" idx="15"/>
          </p:nvPr>
        </p:nvSpPr>
        <p:spPr>
          <a:xfrm>
            <a:off x="666751" y="1413047"/>
            <a:ext cx="4462462" cy="5544000"/>
          </a:xfrm>
        </p:spPr>
        <p:txBody>
          <a:bodyPr/>
          <a:lstStyle/>
          <a:p>
            <a:r>
              <a:rPr lang="en-GB" sz="1400" dirty="0"/>
              <a:t>There was a consensus that </a:t>
            </a:r>
            <a:r>
              <a:rPr lang="en-GB" sz="1400" b="1" dirty="0"/>
              <a:t>lockdown was too little, too late</a:t>
            </a:r>
            <a:r>
              <a:rPr lang="en-GB" sz="1400" dirty="0"/>
              <a:t>. Borders could’ve been closed earlier, rules could have been enforced better to capitalise on lockdown.</a:t>
            </a:r>
          </a:p>
          <a:p>
            <a:pPr marL="0" indent="0">
              <a:buNone/>
            </a:pPr>
            <a:endParaRPr lang="en-GB" sz="1400" dirty="0"/>
          </a:p>
          <a:p>
            <a:r>
              <a:rPr lang="en-GB" sz="1400" dirty="0"/>
              <a:t>National guidance was confusing; daily briefings became ‘</a:t>
            </a:r>
            <a:r>
              <a:rPr lang="en-GB" sz="1400" i="1" dirty="0"/>
              <a:t>a load of rubbish</a:t>
            </a:r>
            <a:r>
              <a:rPr lang="en-GB" sz="1400" dirty="0"/>
              <a:t>’; different social distancing rules for different communities (garden visits not allowed but pub ok) were frustrating. </a:t>
            </a:r>
            <a:r>
              <a:rPr lang="en-GB" sz="1400" b="1" dirty="0"/>
              <a:t>Trust in the government was lost and as a result adherence to social distancing rules</a:t>
            </a:r>
            <a:r>
              <a:rPr lang="en-GB" sz="1400" dirty="0"/>
              <a:t>. </a:t>
            </a:r>
          </a:p>
          <a:p>
            <a:endParaRPr lang="en-GB" sz="1400" dirty="0"/>
          </a:p>
          <a:p>
            <a:r>
              <a:rPr lang="en-GB" sz="1400" b="1" dirty="0">
                <a:highlight>
                  <a:srgbClr val="F8BE05"/>
                </a:highlight>
              </a:rPr>
              <a:t>There was anger and frustration that many of the inequalities </a:t>
            </a:r>
            <a:r>
              <a:rPr lang="en-GB" sz="1400" dirty="0">
                <a:highlight>
                  <a:srgbClr val="F8BE05"/>
                </a:highlight>
              </a:rPr>
              <a:t>based on racism, deprivation, gender and the intersectionality of those </a:t>
            </a:r>
            <a:r>
              <a:rPr lang="en-GB" sz="1400" b="1" dirty="0">
                <a:highlight>
                  <a:srgbClr val="F8BE05"/>
                </a:highlight>
              </a:rPr>
              <a:t>were known and not acted on.</a:t>
            </a:r>
          </a:p>
          <a:p>
            <a:endParaRPr lang="en-GB" sz="1400" dirty="0"/>
          </a:p>
          <a:p>
            <a:pPr marL="0" indent="0">
              <a:buNone/>
            </a:pPr>
            <a:endParaRPr lang="en-GB" sz="1400" dirty="0"/>
          </a:p>
          <a:p>
            <a:pPr marL="0" indent="0">
              <a:buNone/>
            </a:pPr>
            <a:endParaRPr lang="en-GB" sz="1400" dirty="0"/>
          </a:p>
          <a:p>
            <a:pPr marL="0" indent="0">
              <a:buNone/>
            </a:pPr>
            <a:endParaRPr lang="en-GB" sz="1400" dirty="0"/>
          </a:p>
        </p:txBody>
      </p:sp>
      <p:sp>
        <p:nvSpPr>
          <p:cNvPr id="3" name="Slide Number Placeholder 2">
            <a:extLst>
              <a:ext uri="{FF2B5EF4-FFF2-40B4-BE49-F238E27FC236}">
                <a16:creationId xmlns:a16="http://schemas.microsoft.com/office/drawing/2014/main" id="{5175853C-D1B6-4C84-A82F-DACFC6A1D36D}"/>
              </a:ext>
            </a:extLst>
          </p:cNvPr>
          <p:cNvSpPr>
            <a:spLocks noGrp="1"/>
          </p:cNvSpPr>
          <p:nvPr>
            <p:ph type="sldNum" sz="quarter" idx="18"/>
          </p:nvPr>
        </p:nvSpPr>
        <p:spPr/>
        <p:txBody>
          <a:bodyPr/>
          <a:lstStyle/>
          <a:p>
            <a:fld id="{E37164D7-9B6A-1C43-ACF7-FB85B36CD2BA}" type="slidenum">
              <a:rPr lang="en-US" smtClean="0"/>
              <a:pPr/>
              <a:t>5</a:t>
            </a:fld>
            <a:endParaRPr lang="en-US"/>
          </a:p>
        </p:txBody>
      </p:sp>
      <p:sp>
        <p:nvSpPr>
          <p:cNvPr id="5" name="Title 4">
            <a:extLst>
              <a:ext uri="{FF2B5EF4-FFF2-40B4-BE49-F238E27FC236}">
                <a16:creationId xmlns:a16="http://schemas.microsoft.com/office/drawing/2014/main" id="{E8E98AF3-28B0-41DC-BFB7-D3A0661EF0A3}"/>
              </a:ext>
            </a:extLst>
          </p:cNvPr>
          <p:cNvSpPr>
            <a:spLocks noGrp="1"/>
          </p:cNvSpPr>
          <p:nvPr>
            <p:ph type="ctrTitle"/>
          </p:nvPr>
        </p:nvSpPr>
        <p:spPr/>
        <p:txBody>
          <a:bodyPr/>
          <a:lstStyle/>
          <a:p>
            <a:r>
              <a:rPr lang="en-GB" dirty="0"/>
              <a:t>National Policy: Value And Visibility</a:t>
            </a:r>
          </a:p>
        </p:txBody>
      </p:sp>
      <p:sp>
        <p:nvSpPr>
          <p:cNvPr id="6" name="Speech Bubble: Rectangle 5">
            <a:extLst>
              <a:ext uri="{FF2B5EF4-FFF2-40B4-BE49-F238E27FC236}">
                <a16:creationId xmlns:a16="http://schemas.microsoft.com/office/drawing/2014/main" id="{D6CB8657-BD1E-4EA8-BD91-14D85511F5BC}"/>
              </a:ext>
            </a:extLst>
          </p:cNvPr>
          <p:cNvSpPr/>
          <p:nvPr/>
        </p:nvSpPr>
        <p:spPr>
          <a:xfrm>
            <a:off x="5743074" y="1413047"/>
            <a:ext cx="4328121" cy="1602869"/>
          </a:xfrm>
          <a:prstGeom prst="wedgeRectCallout">
            <a:avLst>
              <a:gd name="adj1" fmla="val -49927"/>
              <a:gd name="adj2" fmla="val 6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rPr>
              <a:t> “</a:t>
            </a:r>
            <a:r>
              <a:rPr lang="en-GB" sz="1400" i="1" dirty="0">
                <a:solidFill>
                  <a:schemeClr val="tx1"/>
                </a:solidFill>
              </a:rPr>
              <a:t>I can’t make my mind up whether it’s because of the information, but I do feel that if things had locked down a bit more sooner then I don’t think so many people would have passed away.“</a:t>
            </a:r>
          </a:p>
          <a:p>
            <a:pPr algn="ctr"/>
            <a:r>
              <a:rPr lang="en-GB" sz="1400" i="1" dirty="0">
                <a:solidFill>
                  <a:schemeClr val="tx1"/>
                </a:solidFill>
              </a:rPr>
              <a:t> </a:t>
            </a:r>
            <a:r>
              <a:rPr lang="en-GB" sz="1400" b="1" dirty="0">
                <a:solidFill>
                  <a:schemeClr val="tx1"/>
                </a:solidFill>
              </a:rPr>
              <a:t>Fatima</a:t>
            </a:r>
          </a:p>
        </p:txBody>
      </p:sp>
      <p:sp>
        <p:nvSpPr>
          <p:cNvPr id="7" name="Speech Bubble: Rectangle 6">
            <a:extLst>
              <a:ext uri="{FF2B5EF4-FFF2-40B4-BE49-F238E27FC236}">
                <a16:creationId xmlns:a16="http://schemas.microsoft.com/office/drawing/2014/main" id="{6DCFE2B7-2BFD-4367-89B3-F236CD3FC51B}"/>
              </a:ext>
            </a:extLst>
          </p:cNvPr>
          <p:cNvSpPr/>
          <p:nvPr/>
        </p:nvSpPr>
        <p:spPr>
          <a:xfrm>
            <a:off x="5743074" y="3549394"/>
            <a:ext cx="4328121" cy="2598822"/>
          </a:xfrm>
          <a:prstGeom prst="wedgeRectCallout">
            <a:avLst>
              <a:gd name="adj1" fmla="val -49927"/>
              <a:gd name="adj2" fmla="val 612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sz="1600" i="1" dirty="0"/>
          </a:p>
          <a:p>
            <a:pPr algn="ctr"/>
            <a:r>
              <a:rPr lang="en-GB" sz="1400" dirty="0"/>
              <a:t>"</a:t>
            </a:r>
            <a:r>
              <a:rPr lang="en-GB" sz="1400" i="1" dirty="0"/>
              <a:t>In terms of the official guidance that was given it was very confusing, it wasn’t cohesive – and it ignored swathes of people that would have been disproportionately impacted by COVID.  I personally felt that the official guidance was not being created with the science and the evidence that was available.  It felt very – and it still does – feel very economy based, not people based”</a:t>
            </a:r>
            <a:r>
              <a:rPr lang="en-GB" sz="1400" dirty="0"/>
              <a:t> </a:t>
            </a:r>
          </a:p>
          <a:p>
            <a:pPr algn="ctr"/>
            <a:r>
              <a:rPr lang="en-GB" sz="1600" b="1" dirty="0"/>
              <a:t>Grace</a:t>
            </a:r>
          </a:p>
          <a:p>
            <a:pPr algn="ctr"/>
            <a:endParaRPr lang="en-GB" sz="1600" b="1" dirty="0"/>
          </a:p>
        </p:txBody>
      </p:sp>
      <p:sp>
        <p:nvSpPr>
          <p:cNvPr id="9" name="Footer Placeholder 1">
            <a:extLst>
              <a:ext uri="{FF2B5EF4-FFF2-40B4-BE49-F238E27FC236}">
                <a16:creationId xmlns:a16="http://schemas.microsoft.com/office/drawing/2014/main" id="{81180D88-FC34-49F6-B518-262B704F45A8}"/>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35944569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31BE35-0CA9-4856-8685-79E059146C54}"/>
              </a:ext>
            </a:extLst>
          </p:cNvPr>
          <p:cNvSpPr>
            <a:spLocks noGrp="1"/>
          </p:cNvSpPr>
          <p:nvPr>
            <p:ph type="ctrTitle"/>
          </p:nvPr>
        </p:nvSpPr>
        <p:spPr>
          <a:xfrm>
            <a:off x="518969" y="198269"/>
            <a:ext cx="9359900" cy="720000"/>
          </a:xfrm>
        </p:spPr>
        <p:txBody>
          <a:bodyPr/>
          <a:lstStyle/>
          <a:p>
            <a:r>
              <a:rPr lang="en-GB" dirty="0"/>
              <a:t>Occupation: Risks and Representation</a:t>
            </a:r>
          </a:p>
        </p:txBody>
      </p:sp>
      <p:sp>
        <p:nvSpPr>
          <p:cNvPr id="4" name="Content Placeholder 3">
            <a:extLst>
              <a:ext uri="{FF2B5EF4-FFF2-40B4-BE49-F238E27FC236}">
                <a16:creationId xmlns:a16="http://schemas.microsoft.com/office/drawing/2014/main" id="{184C2E64-05A8-4063-A2AF-A6A9997940EA}"/>
              </a:ext>
            </a:extLst>
          </p:cNvPr>
          <p:cNvSpPr>
            <a:spLocks noGrp="1"/>
          </p:cNvSpPr>
          <p:nvPr>
            <p:ph type="body" sz="quarter" idx="16"/>
          </p:nvPr>
        </p:nvSpPr>
        <p:spPr>
          <a:xfrm>
            <a:off x="666752" y="1320799"/>
            <a:ext cx="4679948" cy="5517537"/>
          </a:xfrm>
        </p:spPr>
        <p:txBody>
          <a:bodyPr/>
          <a:lstStyle/>
          <a:p>
            <a:r>
              <a:rPr lang="en-GB" sz="1400" dirty="0"/>
              <a:t>Most identified primary route of COVID-19 infection in their household to be related to a </a:t>
            </a:r>
            <a:r>
              <a:rPr lang="en-GB" sz="1400" b="1" dirty="0"/>
              <a:t>family member’s occupation </a:t>
            </a:r>
            <a:r>
              <a:rPr lang="en-GB" sz="1400" dirty="0"/>
              <a:t>(followed by school, social and health services exposure)</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a:p>
            <a:r>
              <a:rPr lang="en-GB" sz="1400" dirty="0">
                <a:highlight>
                  <a:srgbClr val="F8BE05"/>
                </a:highlight>
              </a:rPr>
              <a:t>Those working within the NHS described poor team/organisation management of risk or support and linked these with </a:t>
            </a:r>
            <a:r>
              <a:rPr lang="en-GB" sz="1400" b="1" dirty="0">
                <a:highlight>
                  <a:srgbClr val="F8BE05"/>
                </a:highlight>
              </a:rPr>
              <a:t>broader lack of ethnic representation at senior levels</a:t>
            </a:r>
            <a:r>
              <a:rPr lang="en-GB" sz="1400" dirty="0">
                <a:highlight>
                  <a:srgbClr val="F8BE05"/>
                </a:highlight>
              </a:rPr>
              <a:t>.</a:t>
            </a:r>
          </a:p>
        </p:txBody>
      </p:sp>
      <p:sp>
        <p:nvSpPr>
          <p:cNvPr id="3" name="Slide Number Placeholder 2">
            <a:extLst>
              <a:ext uri="{FF2B5EF4-FFF2-40B4-BE49-F238E27FC236}">
                <a16:creationId xmlns:a16="http://schemas.microsoft.com/office/drawing/2014/main" id="{2C88B218-8473-45C9-808F-4BBC1C9BE935}"/>
              </a:ext>
            </a:extLst>
          </p:cNvPr>
          <p:cNvSpPr>
            <a:spLocks noGrp="1"/>
          </p:cNvSpPr>
          <p:nvPr>
            <p:ph type="sldNum" sz="quarter" idx="18"/>
          </p:nvPr>
        </p:nvSpPr>
        <p:spPr/>
        <p:txBody>
          <a:bodyPr/>
          <a:lstStyle/>
          <a:p>
            <a:fld id="{E37164D7-9B6A-1C43-ACF7-FB85B36CD2BA}" type="slidenum">
              <a:rPr lang="en-US" smtClean="0"/>
              <a:pPr/>
              <a:t>6</a:t>
            </a:fld>
            <a:endParaRPr lang="en-US"/>
          </a:p>
        </p:txBody>
      </p:sp>
      <p:sp>
        <p:nvSpPr>
          <p:cNvPr id="6" name="Speech Bubble: Rectangle 5">
            <a:extLst>
              <a:ext uri="{FF2B5EF4-FFF2-40B4-BE49-F238E27FC236}">
                <a16:creationId xmlns:a16="http://schemas.microsoft.com/office/drawing/2014/main" id="{BCF83075-1819-4E74-9EE6-762F09BF9EC9}"/>
              </a:ext>
            </a:extLst>
          </p:cNvPr>
          <p:cNvSpPr/>
          <p:nvPr/>
        </p:nvSpPr>
        <p:spPr>
          <a:xfrm>
            <a:off x="5754255" y="1298453"/>
            <a:ext cx="4271745" cy="2276020"/>
          </a:xfrm>
          <a:prstGeom prst="wedgeRectCallout">
            <a:avLst>
              <a:gd name="adj1" fmla="val -49927"/>
              <a:gd name="adj2" fmla="val 6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rPr>
              <a:t>“</a:t>
            </a:r>
            <a:r>
              <a:rPr lang="en-GB" sz="1400" i="1" dirty="0">
                <a:solidFill>
                  <a:schemeClr val="tx1"/>
                </a:solidFill>
              </a:rPr>
              <a:t>I started to take it seriously when my eldest daughter got sent home from work in March before lockdown. Her office had to be deep cleaned as somebody had tested positive for corona after travelling abroad. Two days later she had a fever, her symptoms were mild, but she did have a really bad cough, a high temperature and tiredness</a:t>
            </a:r>
            <a:r>
              <a:rPr lang="en-GB" sz="1400" dirty="0">
                <a:solidFill>
                  <a:schemeClr val="tx1"/>
                </a:solidFill>
              </a:rPr>
              <a:t>.” </a:t>
            </a:r>
          </a:p>
          <a:p>
            <a:pPr algn="ctr"/>
            <a:r>
              <a:rPr lang="en-GB" sz="1400" b="1" dirty="0">
                <a:solidFill>
                  <a:schemeClr val="tx1"/>
                </a:solidFill>
              </a:rPr>
              <a:t>Fatima</a:t>
            </a:r>
          </a:p>
        </p:txBody>
      </p:sp>
      <p:sp>
        <p:nvSpPr>
          <p:cNvPr id="7" name="Speech Bubble: Rectangle 6">
            <a:extLst>
              <a:ext uri="{FF2B5EF4-FFF2-40B4-BE49-F238E27FC236}">
                <a16:creationId xmlns:a16="http://schemas.microsoft.com/office/drawing/2014/main" id="{BEFDDD71-B0AE-4959-A5D2-FB54844B8650}"/>
              </a:ext>
            </a:extLst>
          </p:cNvPr>
          <p:cNvSpPr/>
          <p:nvPr/>
        </p:nvSpPr>
        <p:spPr>
          <a:xfrm>
            <a:off x="5754255" y="4058313"/>
            <a:ext cx="4271745" cy="2172375"/>
          </a:xfrm>
          <a:prstGeom prst="wedgeRectCallout">
            <a:avLst>
              <a:gd name="adj1" fmla="val -49927"/>
              <a:gd name="adj2" fmla="val 61282"/>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sz="1400" i="1" dirty="0">
                <a:solidFill>
                  <a:schemeClr val="bg1"/>
                </a:solidFill>
              </a:rPr>
              <a:t>“The way I was spoken to wasn’t normal, there was an atmosphere and I could tell it was because I’d been off. I was genuinely poorly, I wasn’t making anything up, and then for my managers to be doing that, it was just out of order really. Anybody else that goes off sick, they don’t have that, it’s just towards us Asians.“ </a:t>
            </a:r>
          </a:p>
          <a:p>
            <a:pPr algn="ctr"/>
            <a:r>
              <a:rPr lang="en-GB" sz="1400" b="1" i="1" dirty="0">
                <a:solidFill>
                  <a:schemeClr val="bg1"/>
                </a:solidFill>
              </a:rPr>
              <a:t>Jamila</a:t>
            </a:r>
          </a:p>
        </p:txBody>
      </p:sp>
      <p:sp>
        <p:nvSpPr>
          <p:cNvPr id="8" name="Footer Placeholder 1">
            <a:extLst>
              <a:ext uri="{FF2B5EF4-FFF2-40B4-BE49-F238E27FC236}">
                <a16:creationId xmlns:a16="http://schemas.microsoft.com/office/drawing/2014/main" id="{61D9A683-1C10-4362-A085-443B29C84BE4}"/>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3910761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BFB338-7A79-4B4F-81E5-38A372207E19}"/>
              </a:ext>
            </a:extLst>
          </p:cNvPr>
          <p:cNvSpPr>
            <a:spLocks noGrp="1"/>
          </p:cNvSpPr>
          <p:nvPr>
            <p:ph type="ctrTitle"/>
          </p:nvPr>
        </p:nvSpPr>
        <p:spPr/>
        <p:txBody>
          <a:bodyPr/>
          <a:lstStyle/>
          <a:p>
            <a:r>
              <a:rPr lang="en-GB"/>
              <a:t>Community: Connection and Cohesion</a:t>
            </a:r>
          </a:p>
        </p:txBody>
      </p:sp>
      <p:sp>
        <p:nvSpPr>
          <p:cNvPr id="4" name="Content Placeholder 3">
            <a:extLst>
              <a:ext uri="{FF2B5EF4-FFF2-40B4-BE49-F238E27FC236}">
                <a16:creationId xmlns:a16="http://schemas.microsoft.com/office/drawing/2014/main" id="{A86DB36F-06E8-4E60-B0D8-4F93E4D97294}"/>
              </a:ext>
            </a:extLst>
          </p:cNvPr>
          <p:cNvSpPr>
            <a:spLocks noGrp="1"/>
          </p:cNvSpPr>
          <p:nvPr>
            <p:ph type="body" sz="quarter" idx="16"/>
          </p:nvPr>
        </p:nvSpPr>
        <p:spPr>
          <a:xfrm>
            <a:off x="622205" y="1254667"/>
            <a:ext cx="5178231" cy="5540750"/>
          </a:xfrm>
        </p:spPr>
        <p:txBody>
          <a:bodyPr/>
          <a:lstStyle/>
          <a:p>
            <a:pPr marL="0" indent="0">
              <a:buNone/>
            </a:pPr>
            <a:endParaRPr lang="en-GB" sz="1400" dirty="0"/>
          </a:p>
          <a:p>
            <a:r>
              <a:rPr lang="en-GB" sz="1400" dirty="0">
                <a:highlight>
                  <a:srgbClr val="F8BE05"/>
                </a:highlight>
              </a:rPr>
              <a:t>A range of residential areas were described in terms of ethnic mix, religion, class, affluence or deprivation. Individuals </a:t>
            </a:r>
            <a:r>
              <a:rPr lang="en-GB" sz="1400" b="1" dirty="0">
                <a:highlight>
                  <a:srgbClr val="F8BE05"/>
                </a:highlight>
              </a:rPr>
              <a:t>chose to reside within their communities due to a sense of belonging, safety or access </a:t>
            </a:r>
            <a:r>
              <a:rPr lang="en-GB" sz="1400" dirty="0">
                <a:highlight>
                  <a:srgbClr val="F8BE05"/>
                </a:highlight>
              </a:rPr>
              <a:t>to relevant community spaces, for example mosques.</a:t>
            </a:r>
          </a:p>
          <a:p>
            <a:endParaRPr lang="en-GB" sz="1400" dirty="0"/>
          </a:p>
          <a:p>
            <a:endParaRPr lang="en-GB" sz="1400" dirty="0"/>
          </a:p>
          <a:p>
            <a:r>
              <a:rPr lang="en-GB" sz="1400" dirty="0"/>
              <a:t>Pandemic and lockdown provided a good </a:t>
            </a:r>
            <a:r>
              <a:rPr lang="en-GB" sz="1400" b="1" dirty="0"/>
              <a:t>opportunity to confirm community values </a:t>
            </a:r>
            <a:r>
              <a:rPr lang="en-GB" sz="1400" dirty="0"/>
              <a:t>for most, however for some community cohesion was tested when social distancing rules were not adhered to.</a:t>
            </a:r>
          </a:p>
        </p:txBody>
      </p:sp>
      <p:sp>
        <p:nvSpPr>
          <p:cNvPr id="3" name="Slide Number Placeholder 2">
            <a:extLst>
              <a:ext uri="{FF2B5EF4-FFF2-40B4-BE49-F238E27FC236}">
                <a16:creationId xmlns:a16="http://schemas.microsoft.com/office/drawing/2014/main" id="{6D1B808F-7463-49F4-9C8F-6D4FFABF3B8B}"/>
              </a:ext>
            </a:extLst>
          </p:cNvPr>
          <p:cNvSpPr>
            <a:spLocks noGrp="1"/>
          </p:cNvSpPr>
          <p:nvPr>
            <p:ph type="sldNum" sz="quarter" idx="18"/>
          </p:nvPr>
        </p:nvSpPr>
        <p:spPr/>
        <p:txBody>
          <a:bodyPr/>
          <a:lstStyle/>
          <a:p>
            <a:fld id="{E37164D7-9B6A-1C43-ACF7-FB85B36CD2BA}" type="slidenum">
              <a:rPr lang="en-US" smtClean="0"/>
              <a:pPr/>
              <a:t>7</a:t>
            </a:fld>
            <a:endParaRPr lang="en-US"/>
          </a:p>
        </p:txBody>
      </p:sp>
      <p:sp>
        <p:nvSpPr>
          <p:cNvPr id="7" name="Speech Bubble: Rectangle 6">
            <a:extLst>
              <a:ext uri="{FF2B5EF4-FFF2-40B4-BE49-F238E27FC236}">
                <a16:creationId xmlns:a16="http://schemas.microsoft.com/office/drawing/2014/main" id="{46F33F5E-142E-4383-93D9-DC0F7D7E9933}"/>
              </a:ext>
            </a:extLst>
          </p:cNvPr>
          <p:cNvSpPr/>
          <p:nvPr/>
        </p:nvSpPr>
        <p:spPr>
          <a:xfrm>
            <a:off x="6208627" y="1459345"/>
            <a:ext cx="3862568" cy="2101792"/>
          </a:xfrm>
          <a:prstGeom prst="wedgeRectCallout">
            <a:avLst>
              <a:gd name="adj1" fmla="val -49927"/>
              <a:gd name="adj2" fmla="val 6128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1400" i="1" dirty="0">
                <a:solidFill>
                  <a:schemeClr val="tx1"/>
                </a:solidFill>
              </a:rPr>
              <a:t>“I think you have to compare the people’s professional roles with the ethnicity. Just so you’re not falling into that trap of automatically assuming where BAME people live is because they’re deprived, just because of their choice to live there. In areas of [City] it can be quite deprived, but you get people living or moving there because of the community.” </a:t>
            </a:r>
          </a:p>
          <a:p>
            <a:pPr algn="ctr"/>
            <a:r>
              <a:rPr lang="en-GB" sz="1400" b="1" i="1" dirty="0">
                <a:solidFill>
                  <a:schemeClr val="tx1"/>
                </a:solidFill>
              </a:rPr>
              <a:t>Ali</a:t>
            </a:r>
          </a:p>
        </p:txBody>
      </p:sp>
      <p:sp>
        <p:nvSpPr>
          <p:cNvPr id="11" name="Speech Bubble: Rectangle 10">
            <a:extLst>
              <a:ext uri="{FF2B5EF4-FFF2-40B4-BE49-F238E27FC236}">
                <a16:creationId xmlns:a16="http://schemas.microsoft.com/office/drawing/2014/main" id="{56A33CD8-2B60-46F0-B05C-98F883BD7E93}"/>
              </a:ext>
            </a:extLst>
          </p:cNvPr>
          <p:cNvSpPr/>
          <p:nvPr/>
        </p:nvSpPr>
        <p:spPr>
          <a:xfrm>
            <a:off x="6208627" y="4107349"/>
            <a:ext cx="3862568" cy="1994569"/>
          </a:xfrm>
          <a:prstGeom prst="wedgeRectCallout">
            <a:avLst>
              <a:gd name="adj1" fmla="val -49927"/>
              <a:gd name="adj2" fmla="val 612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i="1" dirty="0"/>
              <a:t>“How things have come together has been amazing.  There was a hell of a lot of community spirit and I’d hardly ever spoken to my neighbours across the road, in some ways it’s brought communities back together again in a very localised sense</a:t>
            </a:r>
            <a:r>
              <a:rPr lang="en-GB" sz="1400" dirty="0"/>
              <a:t>.” </a:t>
            </a:r>
          </a:p>
          <a:p>
            <a:pPr algn="ctr"/>
            <a:r>
              <a:rPr lang="en-GB" sz="1400" b="1" dirty="0" err="1"/>
              <a:t>Cassem</a:t>
            </a:r>
            <a:endParaRPr lang="en-GB" sz="1400" b="1" dirty="0"/>
          </a:p>
        </p:txBody>
      </p:sp>
      <p:sp>
        <p:nvSpPr>
          <p:cNvPr id="8" name="Footer Placeholder 1">
            <a:extLst>
              <a:ext uri="{FF2B5EF4-FFF2-40B4-BE49-F238E27FC236}">
                <a16:creationId xmlns:a16="http://schemas.microsoft.com/office/drawing/2014/main" id="{88BE52A1-405D-4B9B-A8C5-C964B33D9CD0}"/>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1013859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1871F1A-9FA2-49F2-AA6A-1E1776084D62}"/>
              </a:ext>
            </a:extLst>
          </p:cNvPr>
          <p:cNvSpPr>
            <a:spLocks noGrp="1"/>
          </p:cNvSpPr>
          <p:nvPr>
            <p:ph type="body" sz="quarter" idx="15"/>
          </p:nvPr>
        </p:nvSpPr>
        <p:spPr>
          <a:xfrm>
            <a:off x="736456" y="1225406"/>
            <a:ext cx="4740708" cy="5544000"/>
          </a:xfrm>
        </p:spPr>
        <p:txBody>
          <a:bodyPr/>
          <a:lstStyle/>
          <a:p>
            <a:r>
              <a:rPr lang="en-GB" sz="1400" dirty="0"/>
              <a:t>Where community belonging was core to the individual or family, </a:t>
            </a:r>
            <a:r>
              <a:rPr lang="en-GB" sz="1400" b="1" dirty="0"/>
              <a:t>individual coping mechanism was influenced by wider perspectives of disbelief (initial stages) and fatalism</a:t>
            </a:r>
            <a:r>
              <a:rPr lang="en-GB" sz="1400" dirty="0"/>
              <a:t>.</a:t>
            </a:r>
          </a:p>
          <a:p>
            <a:endParaRPr lang="en-GB" sz="1400" dirty="0"/>
          </a:p>
          <a:p>
            <a:endParaRPr lang="en-GB" sz="1400" dirty="0"/>
          </a:p>
          <a:p>
            <a:endParaRPr lang="en-GB" sz="1400" dirty="0"/>
          </a:p>
          <a:p>
            <a:r>
              <a:rPr lang="en-GB" sz="1400" dirty="0">
                <a:highlight>
                  <a:srgbClr val="F8BE05"/>
                </a:highlight>
              </a:rPr>
              <a:t>Many could point to others who had experienced much worse symptoms and </a:t>
            </a:r>
            <a:r>
              <a:rPr lang="en-GB" sz="1400" b="1" dirty="0">
                <a:highlight>
                  <a:srgbClr val="F8BE05"/>
                </a:highlight>
              </a:rPr>
              <a:t>the relentless bad news became overwhelming</a:t>
            </a:r>
            <a:r>
              <a:rPr lang="en-GB" sz="1400" dirty="0">
                <a:highlight>
                  <a:srgbClr val="F8BE05"/>
                </a:highlight>
              </a:rPr>
              <a:t>.</a:t>
            </a:r>
          </a:p>
          <a:p>
            <a:endParaRPr lang="en-GB" sz="1400" dirty="0"/>
          </a:p>
          <a:p>
            <a:endParaRPr lang="en-GB" sz="1400" dirty="0"/>
          </a:p>
        </p:txBody>
      </p:sp>
      <p:sp>
        <p:nvSpPr>
          <p:cNvPr id="3" name="Slide Number Placeholder 2">
            <a:extLst>
              <a:ext uri="{FF2B5EF4-FFF2-40B4-BE49-F238E27FC236}">
                <a16:creationId xmlns:a16="http://schemas.microsoft.com/office/drawing/2014/main" id="{2E3367DE-F179-4C04-BE26-2E03D386FB6E}"/>
              </a:ext>
            </a:extLst>
          </p:cNvPr>
          <p:cNvSpPr>
            <a:spLocks noGrp="1"/>
          </p:cNvSpPr>
          <p:nvPr>
            <p:ph type="sldNum" sz="quarter" idx="18"/>
          </p:nvPr>
        </p:nvSpPr>
        <p:spPr/>
        <p:txBody>
          <a:bodyPr/>
          <a:lstStyle/>
          <a:p>
            <a:fld id="{E37164D7-9B6A-1C43-ACF7-FB85B36CD2BA}" type="slidenum">
              <a:rPr lang="en-US" smtClean="0"/>
              <a:pPr/>
              <a:t>8</a:t>
            </a:fld>
            <a:endParaRPr lang="en-US"/>
          </a:p>
        </p:txBody>
      </p:sp>
      <p:sp>
        <p:nvSpPr>
          <p:cNvPr id="5" name="Title 4">
            <a:extLst>
              <a:ext uri="{FF2B5EF4-FFF2-40B4-BE49-F238E27FC236}">
                <a16:creationId xmlns:a16="http://schemas.microsoft.com/office/drawing/2014/main" id="{D2EF5A6E-B20D-42FD-BC87-9037B0536BDA}"/>
              </a:ext>
            </a:extLst>
          </p:cNvPr>
          <p:cNvSpPr>
            <a:spLocks noGrp="1"/>
          </p:cNvSpPr>
          <p:nvPr>
            <p:ph type="ctrTitle"/>
          </p:nvPr>
        </p:nvSpPr>
        <p:spPr>
          <a:xfrm>
            <a:off x="666751" y="396000"/>
            <a:ext cx="9359900" cy="578274"/>
          </a:xfrm>
        </p:spPr>
        <p:txBody>
          <a:bodyPr/>
          <a:lstStyle/>
          <a:p>
            <a:r>
              <a:rPr lang="en-GB" dirty="0"/>
              <a:t>Community: Perspectives and Perceptions</a:t>
            </a:r>
          </a:p>
        </p:txBody>
      </p:sp>
      <p:sp>
        <p:nvSpPr>
          <p:cNvPr id="7" name="Speech Bubble: Rectangle 6">
            <a:extLst>
              <a:ext uri="{FF2B5EF4-FFF2-40B4-BE49-F238E27FC236}">
                <a16:creationId xmlns:a16="http://schemas.microsoft.com/office/drawing/2014/main" id="{49601BAB-1451-4FDD-BFBE-B5BD21AA1CA0}"/>
              </a:ext>
            </a:extLst>
          </p:cNvPr>
          <p:cNvSpPr/>
          <p:nvPr/>
        </p:nvSpPr>
        <p:spPr>
          <a:xfrm>
            <a:off x="6219155" y="1225406"/>
            <a:ext cx="3862568" cy="1342488"/>
          </a:xfrm>
          <a:prstGeom prst="wedgeRectCallout">
            <a:avLst>
              <a:gd name="adj1" fmla="val -49927"/>
              <a:gd name="adj2" fmla="val 6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i="1" dirty="0">
                <a:solidFill>
                  <a:schemeClr val="tx1"/>
                </a:solidFill>
              </a:rPr>
              <a:t>“In regards to the whole thing my dad was just like “don’t worry about it, ’Allah will protect us. If He means us to die then we’ll die, don’t worry about it”.  </a:t>
            </a:r>
          </a:p>
          <a:p>
            <a:pPr algn="ctr"/>
            <a:r>
              <a:rPr lang="en-GB" sz="1400" b="1" i="1" dirty="0" err="1">
                <a:solidFill>
                  <a:schemeClr val="tx1"/>
                </a:solidFill>
              </a:rPr>
              <a:t>Cassem</a:t>
            </a:r>
            <a:endParaRPr lang="en-GB" sz="1400" b="1" i="1" dirty="0">
              <a:solidFill>
                <a:schemeClr val="tx1"/>
              </a:solidFill>
            </a:endParaRPr>
          </a:p>
        </p:txBody>
      </p:sp>
      <p:sp>
        <p:nvSpPr>
          <p:cNvPr id="8" name="Speech Bubble: Rectangle 7">
            <a:extLst>
              <a:ext uri="{FF2B5EF4-FFF2-40B4-BE49-F238E27FC236}">
                <a16:creationId xmlns:a16="http://schemas.microsoft.com/office/drawing/2014/main" id="{7A6DE516-A5CA-48BA-A455-20961336BD74}"/>
              </a:ext>
            </a:extLst>
          </p:cNvPr>
          <p:cNvSpPr/>
          <p:nvPr/>
        </p:nvSpPr>
        <p:spPr>
          <a:xfrm>
            <a:off x="6163432" y="3288145"/>
            <a:ext cx="3862568" cy="2511408"/>
          </a:xfrm>
          <a:prstGeom prst="wedgeRectCallout">
            <a:avLst>
              <a:gd name="adj1" fmla="val -49927"/>
              <a:gd name="adj2" fmla="val 612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i="1" dirty="0"/>
              <a:t>“People don’t understand, you’ve got a fear of your life here.  Literally every other day someone passing away, someone that I knew, or someone close to me, someone in the community. I remember thinking when will this stop? I couldn’t bear that anymore. I couldn’t deal with death anymore. It was just a constant, and losing someone that’s personal to you, all those deaths meant so much more. I felt them.“ </a:t>
            </a:r>
          </a:p>
          <a:p>
            <a:pPr algn="ctr"/>
            <a:r>
              <a:rPr lang="en-GB" sz="1400" b="1" i="1" dirty="0"/>
              <a:t>Dawood</a:t>
            </a:r>
          </a:p>
        </p:txBody>
      </p:sp>
      <p:sp>
        <p:nvSpPr>
          <p:cNvPr id="9" name="Footer Placeholder 1">
            <a:extLst>
              <a:ext uri="{FF2B5EF4-FFF2-40B4-BE49-F238E27FC236}">
                <a16:creationId xmlns:a16="http://schemas.microsoft.com/office/drawing/2014/main" id="{CB07E8EE-1B3C-4BEE-962D-C6265710930E}"/>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131337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5">
            <a:extLst>
              <a:ext uri="{FF2B5EF4-FFF2-40B4-BE49-F238E27FC236}">
                <a16:creationId xmlns:a16="http://schemas.microsoft.com/office/drawing/2014/main" id="{3D841B91-E0AE-401C-AF31-24ED773BF3B9}"/>
              </a:ext>
            </a:extLst>
          </p:cNvPr>
          <p:cNvSpPr/>
          <p:nvPr/>
        </p:nvSpPr>
        <p:spPr>
          <a:xfrm>
            <a:off x="6208627" y="1062182"/>
            <a:ext cx="3862568" cy="2516628"/>
          </a:xfrm>
          <a:prstGeom prst="wedgeRectCallout">
            <a:avLst>
              <a:gd name="adj1" fmla="val -49927"/>
              <a:gd name="adj2" fmla="val 612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1" dirty="0">
                <a:solidFill>
                  <a:schemeClr val="tx1"/>
                </a:solidFill>
              </a:rPr>
              <a:t>“</a:t>
            </a:r>
            <a:r>
              <a:rPr lang="en-GB" sz="1400" i="1" dirty="0">
                <a:solidFill>
                  <a:schemeClr val="tx1"/>
                </a:solidFill>
              </a:rPr>
              <a:t>We went from just taking normal life for granted to being in the house, me having to stay in the bedroom, my partner having to look after the children, and obsessive hand washing, clothes changing regime every time he came back in from outside - there was a lot more anxiety around leaving the house, a lot more anxiety around doing normal things like shopping” </a:t>
            </a:r>
          </a:p>
          <a:p>
            <a:pPr algn="ctr"/>
            <a:r>
              <a:rPr lang="en-GB" sz="1400" b="1" i="1" dirty="0">
                <a:solidFill>
                  <a:schemeClr val="tx1"/>
                </a:solidFill>
              </a:rPr>
              <a:t>Grace</a:t>
            </a:r>
            <a:endParaRPr lang="en-GB" sz="1400" b="1" dirty="0">
              <a:solidFill>
                <a:schemeClr val="tx1"/>
              </a:solidFill>
            </a:endParaRPr>
          </a:p>
        </p:txBody>
      </p:sp>
      <p:sp>
        <p:nvSpPr>
          <p:cNvPr id="5" name="Title 4">
            <a:extLst>
              <a:ext uri="{FF2B5EF4-FFF2-40B4-BE49-F238E27FC236}">
                <a16:creationId xmlns:a16="http://schemas.microsoft.com/office/drawing/2014/main" id="{BDB0BFAB-E20F-4D48-A1C2-69A1E05A7D0D}"/>
              </a:ext>
            </a:extLst>
          </p:cNvPr>
          <p:cNvSpPr>
            <a:spLocks noGrp="1"/>
          </p:cNvSpPr>
          <p:nvPr>
            <p:ph type="ctrTitle"/>
          </p:nvPr>
        </p:nvSpPr>
        <p:spPr>
          <a:xfrm>
            <a:off x="666751" y="396000"/>
            <a:ext cx="9359900" cy="524319"/>
          </a:xfrm>
        </p:spPr>
        <p:txBody>
          <a:bodyPr/>
          <a:lstStyle/>
          <a:p>
            <a:r>
              <a:rPr lang="en-GB" dirty="0"/>
              <a:t>Families: Control and Curtail</a:t>
            </a:r>
          </a:p>
        </p:txBody>
      </p:sp>
      <p:sp>
        <p:nvSpPr>
          <p:cNvPr id="4" name="Content Placeholder 3">
            <a:extLst>
              <a:ext uri="{FF2B5EF4-FFF2-40B4-BE49-F238E27FC236}">
                <a16:creationId xmlns:a16="http://schemas.microsoft.com/office/drawing/2014/main" id="{CC87CEE9-D1D9-4F08-BB00-8E8998A94B41}"/>
              </a:ext>
            </a:extLst>
          </p:cNvPr>
          <p:cNvSpPr>
            <a:spLocks noGrp="1"/>
          </p:cNvSpPr>
          <p:nvPr>
            <p:ph type="body" sz="quarter" idx="16"/>
          </p:nvPr>
        </p:nvSpPr>
        <p:spPr>
          <a:xfrm>
            <a:off x="529843" y="1010256"/>
            <a:ext cx="5002739" cy="5540750"/>
          </a:xfrm>
        </p:spPr>
        <p:txBody>
          <a:bodyPr/>
          <a:lstStyle/>
          <a:p>
            <a:r>
              <a:rPr lang="en-GB" sz="1400" b="1" dirty="0"/>
              <a:t>Infection control in the household ranged</a:t>
            </a:r>
            <a:r>
              <a:rPr lang="en-GB" sz="1400" dirty="0"/>
              <a:t>, it was linked to awareness of risk in the first instance (‘just a bit of flu’), individual anxiety (‘disinfect everything coming into the house’) and </a:t>
            </a:r>
            <a:r>
              <a:rPr lang="en-GB" sz="1400" b="1" dirty="0"/>
              <a:t>the ability to isolate in the house when symptomatic</a:t>
            </a:r>
            <a:r>
              <a:rPr lang="en-GB" sz="1400" dirty="0"/>
              <a:t>.</a:t>
            </a:r>
          </a:p>
          <a:p>
            <a:endParaRPr lang="en-GB" sz="1400" dirty="0"/>
          </a:p>
          <a:p>
            <a:endParaRPr lang="en-GB" sz="1400" dirty="0"/>
          </a:p>
          <a:p>
            <a:r>
              <a:rPr lang="en-GB" sz="1400" b="1" dirty="0">
                <a:highlight>
                  <a:srgbClr val="F8BE05"/>
                </a:highlight>
              </a:rPr>
              <a:t>There was much angst around social distancing in families where household boundaries are blurred, </a:t>
            </a:r>
            <a:r>
              <a:rPr lang="en-GB" sz="1400" dirty="0">
                <a:highlight>
                  <a:srgbClr val="F8BE05"/>
                </a:highlight>
              </a:rPr>
              <a:t>for example when family decision making involves and impacts those living outside of the main household.</a:t>
            </a:r>
          </a:p>
          <a:p>
            <a:pPr marL="0" indent="0">
              <a:buNone/>
            </a:pPr>
            <a:endParaRPr lang="en-GB" sz="1400" dirty="0"/>
          </a:p>
          <a:p>
            <a:pPr marL="0" indent="0">
              <a:buNone/>
            </a:pPr>
            <a:endParaRPr lang="en-GB" sz="1400" dirty="0"/>
          </a:p>
          <a:p>
            <a:r>
              <a:rPr lang="en-GB" sz="1400" dirty="0"/>
              <a:t>There was some </a:t>
            </a:r>
            <a:r>
              <a:rPr lang="en-GB" sz="1400" b="1" dirty="0"/>
              <a:t>expectation of poor health as a consequence of being elderly</a:t>
            </a:r>
            <a:r>
              <a:rPr lang="en-GB" sz="1400" dirty="0"/>
              <a:t>, and acceptance of being ‘very elderly’ when aged 60+.</a:t>
            </a:r>
          </a:p>
          <a:p>
            <a:endParaRPr lang="en-GB" sz="1400" dirty="0"/>
          </a:p>
        </p:txBody>
      </p:sp>
      <p:sp>
        <p:nvSpPr>
          <p:cNvPr id="3" name="Slide Number Placeholder 2">
            <a:extLst>
              <a:ext uri="{FF2B5EF4-FFF2-40B4-BE49-F238E27FC236}">
                <a16:creationId xmlns:a16="http://schemas.microsoft.com/office/drawing/2014/main" id="{41EC0E56-5693-4547-8230-CFFC309883C9}"/>
              </a:ext>
            </a:extLst>
          </p:cNvPr>
          <p:cNvSpPr>
            <a:spLocks noGrp="1"/>
          </p:cNvSpPr>
          <p:nvPr>
            <p:ph type="sldNum" sz="quarter" idx="18"/>
          </p:nvPr>
        </p:nvSpPr>
        <p:spPr/>
        <p:txBody>
          <a:bodyPr/>
          <a:lstStyle/>
          <a:p>
            <a:fld id="{E37164D7-9B6A-1C43-ACF7-FB85B36CD2BA}" type="slidenum">
              <a:rPr lang="en-US" smtClean="0"/>
              <a:pPr/>
              <a:t>9</a:t>
            </a:fld>
            <a:endParaRPr lang="en-US"/>
          </a:p>
        </p:txBody>
      </p:sp>
      <p:sp>
        <p:nvSpPr>
          <p:cNvPr id="9" name="Speech Bubble: Rectangle 8">
            <a:extLst>
              <a:ext uri="{FF2B5EF4-FFF2-40B4-BE49-F238E27FC236}">
                <a16:creationId xmlns:a16="http://schemas.microsoft.com/office/drawing/2014/main" id="{975CEDC3-4473-44B8-B0D3-962ADFAEF61A}"/>
              </a:ext>
            </a:extLst>
          </p:cNvPr>
          <p:cNvSpPr/>
          <p:nvPr/>
        </p:nvSpPr>
        <p:spPr>
          <a:xfrm>
            <a:off x="6208627" y="4124316"/>
            <a:ext cx="3862568" cy="2516628"/>
          </a:xfrm>
          <a:prstGeom prst="wedgeRectCallout">
            <a:avLst>
              <a:gd name="adj1" fmla="val -49210"/>
              <a:gd name="adj2" fmla="val 5954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1400" i="1" dirty="0"/>
              <a:t>“There’s also been a lot of tension on the extended family WhatsApp group around the relaxing of guidelines, questioning “what about parents and family rights in all this”. My sisters are very much supportive, but a couple of my brothers have not been. Sometimes there’s a bit of teasing by them to say “you’re very official and legal - we can’t go and see you”, we’ve even been called the COVID police!” </a:t>
            </a:r>
          </a:p>
          <a:p>
            <a:pPr algn="ctr"/>
            <a:r>
              <a:rPr lang="en-GB" sz="1400" b="1" i="1" dirty="0" err="1"/>
              <a:t>Bilkis</a:t>
            </a:r>
            <a:r>
              <a:rPr lang="en-GB" sz="1400" b="1" dirty="0"/>
              <a:t> </a:t>
            </a:r>
          </a:p>
        </p:txBody>
      </p:sp>
      <p:sp>
        <p:nvSpPr>
          <p:cNvPr id="8" name="Footer Placeholder 1">
            <a:extLst>
              <a:ext uri="{FF2B5EF4-FFF2-40B4-BE49-F238E27FC236}">
                <a16:creationId xmlns:a16="http://schemas.microsoft.com/office/drawing/2014/main" id="{EE7E18E0-FB64-414D-9FDA-BE46C38A7E84}"/>
              </a:ext>
            </a:extLst>
          </p:cNvPr>
          <p:cNvSpPr txBox="1">
            <a:spLocks/>
          </p:cNvSpPr>
          <p:nvPr/>
        </p:nvSpPr>
        <p:spPr>
          <a:xfrm>
            <a:off x="283425" y="7020538"/>
            <a:ext cx="1173019" cy="361950"/>
          </a:xfrm>
          <a:prstGeom prst="rect">
            <a:avLst/>
          </a:prstGeom>
        </p:spPr>
        <p:txBody>
          <a:bodyPr lIns="72000" tIns="72000" rIns="72000" bIns="72000"/>
          <a:lstStyle>
            <a:defPPr>
              <a:defRPr lang="en-US"/>
            </a:defPPr>
            <a:lvl1pPr marL="0" algn="l" defTabSz="521437" rtl="0" eaLnBrk="1" latinLnBrk="0" hangingPunct="1">
              <a:defRPr sz="1000" kern="1200">
                <a:solidFill>
                  <a:srgbClr val="2C2825"/>
                </a:solidFill>
                <a:latin typeface="Segoe UI" panose="020B0502040204020203" pitchFamily="34" charset="0"/>
                <a:ea typeface="Segoe UI" panose="020B0502040204020203" pitchFamily="34" charset="0"/>
                <a:cs typeface="Segoe UI" panose="020B0502040204020203" pitchFamily="34" charset="0"/>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a:lstStyle>
          <a:p>
            <a:r>
              <a:rPr lang="en-US"/>
              <a:t>The Strategy Unit</a:t>
            </a:r>
            <a:endParaRPr lang="en-US" dirty="0"/>
          </a:p>
        </p:txBody>
      </p:sp>
    </p:spTree>
    <p:extLst>
      <p:ext uri="{BB962C8B-B14F-4D97-AF65-F5344CB8AC3E}">
        <p14:creationId xmlns:p14="http://schemas.microsoft.com/office/powerpoint/2010/main" val="599452849"/>
      </p:ext>
    </p:extLst>
  </p:cSld>
  <p:clrMapOvr>
    <a:masterClrMapping/>
  </p:clrMapOvr>
</p:sld>
</file>

<file path=ppt/theme/theme1.xml><?xml version="1.0" encoding="utf-8"?>
<a:theme xmlns:a="http://schemas.openxmlformats.org/drawingml/2006/main" name="strategyUnitSlidepackTemplate20170601">
  <a:themeElements>
    <a:clrScheme name="The Strategy Unit">
      <a:dk1>
        <a:srgbClr val="2C2825"/>
      </a:dk1>
      <a:lt1>
        <a:srgbClr val="F8BE05"/>
      </a:lt1>
      <a:dk2>
        <a:srgbClr val="2C2825"/>
      </a:dk2>
      <a:lt2>
        <a:srgbClr val="FFFFFE"/>
      </a:lt2>
      <a:accent1>
        <a:srgbClr val="F9BF07"/>
      </a:accent1>
      <a:accent2>
        <a:srgbClr val="5881C1"/>
      </a:accent2>
      <a:accent3>
        <a:srgbClr val="EC6555"/>
      </a:accent3>
      <a:accent4>
        <a:srgbClr val="4C5353"/>
      </a:accent4>
      <a:accent5>
        <a:srgbClr val="899FC0"/>
      </a:accent5>
      <a:accent6>
        <a:srgbClr val="E99289"/>
      </a:accent6>
      <a:hlink>
        <a:srgbClr val="5881C1"/>
      </a:hlink>
      <a:folHlink>
        <a:srgbClr val="5881C1"/>
      </a:folHlink>
    </a:clrScheme>
    <a:fontScheme name="The Strategy Unit">
      <a:majorFont>
        <a:latin typeface="Museo 700"/>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47625">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47625" cap="sq">
          <a:solidFill>
            <a:schemeClr val="tx1"/>
          </a:solidFill>
          <a:headEnd type="none"/>
          <a:tailEnd type="none"/>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SU-Powerpoint_Template-Print_A4_FINAL++" id="{3F793FA3-4424-451E-92D8-32DFD9409C01}" vid="{E3731F2D-C335-4914-AA55-8A105D31FA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e Strategy Unit">
      <a:majorFont>
        <a:latin typeface="Museo 700"/>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e Strategy Unit">
      <a:majorFont>
        <a:latin typeface="Museo 700"/>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strategyUnitSlidepackTemplate20170601</Template>
  <TotalTime>0</TotalTime>
  <Words>2559</Words>
  <Application>Microsoft Office PowerPoint</Application>
  <PresentationFormat>Custom</PresentationFormat>
  <Paragraphs>278</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Segoe UI</vt:lpstr>
      <vt:lpstr>Arial</vt:lpstr>
      <vt:lpstr>Calibri</vt:lpstr>
      <vt:lpstr>Bradley Hand ITC</vt:lpstr>
      <vt:lpstr>strategyUnitSlidepackTemplate20170601</vt:lpstr>
      <vt:lpstr>COVID-19 and Ethnicity</vt:lpstr>
      <vt:lpstr>*We couldn’t identify with the national commentary on ethnicity</vt:lpstr>
      <vt:lpstr>We spoke to…..</vt:lpstr>
      <vt:lpstr>We discussed…</vt:lpstr>
      <vt:lpstr>National Policy: Value And Visibility</vt:lpstr>
      <vt:lpstr>Occupation: Risks and Representation</vt:lpstr>
      <vt:lpstr>Community: Connection and Cohesion</vt:lpstr>
      <vt:lpstr>Community: Perspectives and Perceptions</vt:lpstr>
      <vt:lpstr>Families: Control and Curtail</vt:lpstr>
      <vt:lpstr>Health and Care: Access and Advice</vt:lpstr>
      <vt:lpstr>Health and Care: Urgent and Bereavement</vt:lpstr>
      <vt:lpstr>To conclude....</vt:lpstr>
      <vt:lpstr>The (South Asian) migration behind the labels</vt:lpstr>
      <vt:lpstr>Dr Abeda Mulla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Ross Facer</cp:lastModifiedBy>
  <cp:revision>91</cp:revision>
  <cp:lastPrinted>2017-06-08T11:00:25Z</cp:lastPrinted>
  <dcterms:created xsi:type="dcterms:W3CDTF">2017-06-01T13:28:01Z</dcterms:created>
  <dcterms:modified xsi:type="dcterms:W3CDTF">2020-12-02T12:12:59Z</dcterms:modified>
</cp:coreProperties>
</file>